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61" r:id="rId4"/>
    <p:sldId id="262" r:id="rId5"/>
    <p:sldId id="263" r:id="rId6"/>
    <p:sldId id="267" r:id="rId7"/>
    <p:sldId id="266" r:id="rId8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3569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73126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5788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709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200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7348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9827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2017/11/30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00581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2017/11/30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07794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300A85E-E62D-4DA8-9E17-5B604249F71B}" type="datetimeFigureOut">
              <a:rPr kumimoji="1" lang="ja-JP" altLang="en-US" smtClean="0"/>
              <a:t>2017/11/30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7361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0A85E-E62D-4DA8-9E17-5B604249F71B}" type="datetimeFigureOut">
              <a:rPr kumimoji="1" lang="ja-JP" altLang="en-US" smtClean="0"/>
              <a:t>2017/11/30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4005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300A85E-E62D-4DA8-9E17-5B604249F71B}" type="datetimeFigureOut">
              <a:rPr kumimoji="1" lang="ja-JP" altLang="en-US" smtClean="0"/>
              <a:t>2017/11/30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C749DD6-D223-4A50-98AE-39BD96969F3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3232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3FB825-1DB1-45BB-A081-C48D2C8CC1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06149" cy="3566160"/>
          </a:xfrm>
        </p:spPr>
        <p:txBody>
          <a:bodyPr>
            <a:noAutofit/>
          </a:bodyPr>
          <a:lstStyle/>
          <a:p>
            <a:pPr algn="ctr"/>
            <a:r>
              <a:rPr kumimoji="1" lang="en-US" altLang="ja-JP" sz="6600" dirty="0">
                <a:latin typeface="Arial" panose="020B0604020202020204" pitchFamily="34" charset="0"/>
                <a:cs typeface="Arial" panose="020B0604020202020204" pitchFamily="34" charset="0"/>
              </a:rPr>
              <a:t>Chiba campaign</a:t>
            </a:r>
            <a:br>
              <a:rPr kumimoji="1" lang="en-US" altLang="ja-JP" sz="6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sz="6600" dirty="0" smtClean="0">
                <a:latin typeface="Arial" panose="020B0604020202020204" pitchFamily="34" charset="0"/>
                <a:cs typeface="Arial" panose="020B0604020202020204" pitchFamily="34" charset="0"/>
              </a:rPr>
              <a:t>MAX-DOAS(2D)</a:t>
            </a:r>
            <a:br>
              <a:rPr kumimoji="1" lang="en-US" altLang="ja-JP" sz="66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day9  2017/11/29</a:t>
            </a:r>
            <a:endParaRPr kumimoji="1" lang="ja-JP" altLang="en-US" sz="6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テキスト ボックス 2"/>
              <p:cNvSpPr txBox="1"/>
              <p:nvPr/>
            </p:nvSpPr>
            <p:spPr>
              <a:xfrm>
                <a:off x="3882130" y="4469363"/>
                <a:ext cx="7098290" cy="150207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dirty="0" smtClean="0"/>
                  <a:t>※ </a:t>
                </a:r>
                <a:r>
                  <a:rPr lang="ja-JP" altLang="en-US" dirty="0" smtClean="0"/>
                  <a:t>前日</a:t>
                </a:r>
                <a:r>
                  <a:rPr lang="en-US" altLang="ja-JP" dirty="0" smtClean="0"/>
                  <a:t>(11</a:t>
                </a:r>
                <a:r>
                  <a:rPr lang="ja-JP" altLang="en-US" dirty="0" smtClean="0"/>
                  <a:t>月</a:t>
                </a:r>
                <a:r>
                  <a:rPr lang="en-US" altLang="ja-JP" dirty="0" smtClean="0"/>
                  <a:t>28</a:t>
                </a:r>
                <a:r>
                  <a:rPr lang="ja-JP" altLang="en-US" dirty="0" smtClean="0"/>
                  <a:t>日</a:t>
                </a:r>
                <a:r>
                  <a:rPr lang="en-US" altLang="ja-JP" dirty="0" smtClean="0"/>
                  <a:t>)</a:t>
                </a:r>
                <a:r>
                  <a:rPr lang="ja-JP" altLang="en-US" dirty="0" smtClean="0"/>
                  <a:t>まで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 b="0" i="0" smtClean="0">
                            <a:latin typeface="Cambria Math" panose="02040503050406030204" pitchFamily="18" charset="0"/>
                          </a:rPr>
                          <m:t>NO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ja-JP" b="0" i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kumimoji="1" lang="ja-JP" altLang="en-US" dirty="0" smtClean="0"/>
                  <a:t>濃度を</a:t>
                </a:r>
                <a:r>
                  <a:rPr kumimoji="1" lang="en-US" altLang="ja-JP" dirty="0" smtClean="0"/>
                  <a:t>0ppbv</a:t>
                </a:r>
                <a:r>
                  <a:rPr kumimoji="1" lang="ja-JP" altLang="en-US" dirty="0" smtClean="0"/>
                  <a:t>～</a:t>
                </a:r>
                <a:r>
                  <a:rPr kumimoji="1" lang="en-US" altLang="ja-JP" dirty="0" smtClean="0"/>
                  <a:t>20ppbv</a:t>
                </a:r>
                <a:r>
                  <a:rPr kumimoji="1" lang="ja-JP" altLang="en-US" dirty="0" err="1" smtClean="0"/>
                  <a:t>、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1" lang="en-US" altLang="ja-JP" b="0" i="0" smtClean="0">
                        <a:latin typeface="Cambria Math" panose="02040503050406030204" pitchFamily="18" charset="0"/>
                      </a:rPr>
                      <m:t>CHOCHO</m:t>
                    </m:r>
                  </m:oMath>
                </a14:m>
                <a:r>
                  <a:rPr kumimoji="1" lang="ja-JP" altLang="en-US" dirty="0" smtClean="0"/>
                  <a:t>の濃度</a:t>
                </a:r>
                <a:endParaRPr kumimoji="1" lang="en-US" altLang="ja-JP" dirty="0" smtClean="0"/>
              </a:p>
              <a:p>
                <a:r>
                  <a:rPr lang="ja-JP" altLang="en-US" dirty="0"/>
                  <a:t>　</a:t>
                </a:r>
                <a:r>
                  <a:rPr lang="ja-JP" altLang="en-US" dirty="0" smtClean="0"/>
                  <a:t>　を</a:t>
                </a:r>
                <a:r>
                  <a:rPr lang="en-US" altLang="ja-JP" dirty="0" smtClean="0"/>
                  <a:t>0ppbv</a:t>
                </a:r>
                <a:r>
                  <a:rPr lang="ja-JP" altLang="en-US" dirty="0" smtClean="0"/>
                  <a:t>～</a:t>
                </a:r>
                <a:r>
                  <a:rPr lang="en-US" altLang="ja-JP" dirty="0" smtClean="0"/>
                  <a:t>0.2ppbv</a:t>
                </a:r>
                <a:r>
                  <a:rPr kumimoji="1" lang="ja-JP" altLang="en-US" dirty="0" smtClean="0"/>
                  <a:t>と表示していましたが</a:t>
                </a:r>
                <a:r>
                  <a:rPr lang="en-US" altLang="ja-JP" dirty="0" smtClean="0"/>
                  <a:t>11</a:t>
                </a:r>
                <a:r>
                  <a:rPr lang="ja-JP" altLang="en-US" dirty="0" smtClean="0"/>
                  <a:t>月</a:t>
                </a:r>
                <a:r>
                  <a:rPr lang="en-US" altLang="ja-JP" dirty="0" smtClean="0"/>
                  <a:t>29</a:t>
                </a:r>
                <a:r>
                  <a:rPr lang="ja-JP" altLang="en-US" dirty="0" smtClean="0"/>
                  <a:t>日に関しましては</a:t>
                </a:r>
                <a:endParaRPr lang="en-US" altLang="ja-JP" dirty="0" smtClean="0"/>
              </a:p>
              <a:p>
                <a:r>
                  <a:rPr lang="ja-JP" altLang="en-US" dirty="0"/>
                  <a:t>　</a:t>
                </a:r>
                <a:r>
                  <a:rPr lang="ja-JP" altLang="en-US" dirty="0" smtClean="0"/>
                  <a:t>　</a:t>
                </a:r>
                <a:r>
                  <a:rPr lang="en-US" altLang="ja-JP" dirty="0" smtClean="0"/>
                  <a:t>MAX-DOAS#4</a:t>
                </a:r>
                <a:r>
                  <a:rPr lang="ja-JP" altLang="en-US" dirty="0" smtClean="0"/>
                  <a:t>にて、その値を超えたため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NO</m:t>
                        </m:r>
                      </m:e>
                      <m:sub>
                        <m:r>
                          <m:rPr>
                            <m:nor/>
                          </m:rPr>
                          <a:rPr lang="en-US" altLang="ja-JP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ja-JP" altLang="en-US" dirty="0"/>
                  <a:t>濃度を</a:t>
                </a:r>
                <a:r>
                  <a:rPr lang="en-US" altLang="ja-JP" dirty="0" smtClean="0"/>
                  <a:t>0ppbv</a:t>
                </a:r>
                <a:r>
                  <a:rPr lang="ja-JP" altLang="en-US" dirty="0" smtClean="0"/>
                  <a:t>～</a:t>
                </a:r>
                <a:r>
                  <a:rPr lang="en-US" altLang="ja-JP" dirty="0" smtClean="0"/>
                  <a:t>30ppbv</a:t>
                </a:r>
                <a:r>
                  <a:rPr lang="ja-JP" altLang="en-US" dirty="0" err="1" smtClean="0"/>
                  <a:t>、</a:t>
                </a:r>
                <a:endParaRPr lang="en-US" altLang="ja-JP" dirty="0" smtClean="0"/>
              </a:p>
              <a:p>
                <a:r>
                  <a:rPr lang="ja-JP" altLang="en-US" dirty="0"/>
                  <a:t>　</a:t>
                </a:r>
                <a:r>
                  <a:rPr lang="ja-JP" altLang="en-US" dirty="0" smtClean="0"/>
                  <a:t>　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ja-JP">
                        <a:latin typeface="Cambria Math" panose="02040503050406030204" pitchFamily="18" charset="0"/>
                      </a:rPr>
                      <m:t>CHOCHO</m:t>
                    </m:r>
                  </m:oMath>
                </a14:m>
                <a:r>
                  <a:rPr lang="ja-JP" altLang="en-US" dirty="0"/>
                  <a:t>の</a:t>
                </a:r>
                <a:r>
                  <a:rPr lang="ja-JP" altLang="en-US" dirty="0" smtClean="0"/>
                  <a:t>濃度を</a:t>
                </a:r>
                <a:r>
                  <a:rPr lang="en-US" altLang="ja-JP" dirty="0" smtClean="0"/>
                  <a:t>0ppbv</a:t>
                </a:r>
                <a:r>
                  <a:rPr lang="ja-JP" altLang="en-US" dirty="0" smtClean="0"/>
                  <a:t>～</a:t>
                </a:r>
                <a:r>
                  <a:rPr lang="en-US" altLang="ja-JP" dirty="0" smtClean="0"/>
                  <a:t>0.3ppbv</a:t>
                </a:r>
                <a:r>
                  <a:rPr kumimoji="1" lang="ja-JP" altLang="en-US" dirty="0" smtClean="0"/>
                  <a:t>の範囲に設定しなおして</a:t>
                </a:r>
                <a:endParaRPr kumimoji="1" lang="en-US" altLang="ja-JP" dirty="0" smtClean="0"/>
              </a:p>
              <a:p>
                <a:r>
                  <a:rPr lang="ja-JP" altLang="en-US" dirty="0"/>
                  <a:t>　</a:t>
                </a:r>
                <a:r>
                  <a:rPr lang="ja-JP" altLang="en-US" dirty="0" smtClean="0"/>
                  <a:t>　</a:t>
                </a:r>
                <a:r>
                  <a:rPr kumimoji="1" lang="ja-JP" altLang="en-US" dirty="0" smtClean="0"/>
                  <a:t>表示しております。</a:t>
                </a:r>
                <a:endParaRPr kumimoji="1" lang="en-US" altLang="ja-JP" dirty="0" smtClean="0"/>
              </a:p>
            </p:txBody>
          </p:sp>
        </mc:Choice>
        <mc:Fallback>
          <p:sp>
            <p:nvSpPr>
              <p:cNvPr id="3" name="テキスト ボックス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2130" y="4469363"/>
                <a:ext cx="7098290" cy="1502078"/>
              </a:xfrm>
              <a:prstGeom prst="rect">
                <a:avLst/>
              </a:prstGeom>
              <a:blipFill>
                <a:blip r:embed="rId2"/>
                <a:stretch>
                  <a:fillRect l="-773" t="-3239" b="-4049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93681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30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MAX-DOAS#1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NorthDirection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249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29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MAX-DOAS#2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WestDirection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49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29"/>
            <a:ext cx="11778342" cy="5889171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MAX-DOAS#3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EastDirection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5981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829" y="819529"/>
            <a:ext cx="11778342" cy="5889172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MAX-DOAS#4 , </a:t>
            </a:r>
            <a:r>
              <a:rPr kumimoji="1" lang="en-US" altLang="ja-JP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SouthDirection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77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13" y="1135213"/>
            <a:ext cx="11106558" cy="5553279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819528"/>
          </a:xfrm>
        </p:spPr>
        <p:txBody>
          <a:bodyPr/>
          <a:lstStyle/>
          <a:p>
            <a:r>
              <a:rPr lang="en-US" altLang="ja-JP" dirty="0">
                <a:latin typeface="Arial" panose="020B0604020202020204" pitchFamily="34" charset="0"/>
                <a:cs typeface="Arial" panose="020B0604020202020204" pitchFamily="34" charset="0"/>
              </a:rPr>
              <a:t>MAX-DOAS Comparison </a:t>
            </a:r>
            <a:r>
              <a:rPr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graph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313991" y="1004583"/>
            <a:ext cx="129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 smtClean="0"/>
              <a:t>0.5km</a:t>
            </a:r>
            <a:endParaRPr kumimoji="1" lang="ja-JP" altLang="en-US" sz="28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9734939" y="1004583"/>
            <a:ext cx="129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2</a:t>
            </a:r>
            <a:r>
              <a:rPr kumimoji="1" lang="en-US" altLang="ja-JP" sz="2800" dirty="0" smtClean="0"/>
              <a:t>.5km</a:t>
            </a:r>
            <a:endParaRPr kumimoji="1" lang="ja-JP" altLang="en-US" sz="28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024465" y="1004583"/>
            <a:ext cx="12969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800" dirty="0"/>
              <a:t>1</a:t>
            </a:r>
            <a:r>
              <a:rPr kumimoji="1" lang="en-US" altLang="ja-JP" sz="2800" dirty="0" smtClean="0"/>
              <a:t>.5km</a:t>
            </a:r>
            <a:endParaRPr kumimoji="1" lang="ja-JP" altLang="en-US" sz="28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89305" y="1679510"/>
            <a:ext cx="461665" cy="9703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kumimoji="1" lang="en-US" altLang="ja-JP" dirty="0" smtClean="0"/>
              <a:t>AEC357</a:t>
            </a:r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89304" y="5564155"/>
            <a:ext cx="461665" cy="970384"/>
          </a:xfrm>
          <a:prstGeom prst="rect">
            <a:avLst/>
          </a:prstGeom>
          <a:solidFill>
            <a:schemeClr val="bg1"/>
          </a:solidFill>
        </p:spPr>
        <p:txBody>
          <a:bodyPr vert="vert270" wrap="square" rtlCol="0">
            <a:spAutoFit/>
          </a:bodyPr>
          <a:lstStyle/>
          <a:p>
            <a:pPr algn="ctr"/>
            <a:r>
              <a:rPr kumimoji="1" lang="en-US" altLang="ja-JP" dirty="0" smtClean="0"/>
              <a:t>NO2vis</a:t>
            </a:r>
            <a:endParaRPr kumimoji="1" lang="ja-JP" alt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300333" y="4212747"/>
            <a:ext cx="461665" cy="9703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altLang="ja-JP" dirty="0" smtClean="0"/>
              <a:t>NO2uv</a:t>
            </a:r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300334" y="2951572"/>
            <a:ext cx="461665" cy="97038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kumimoji="1" lang="en-US" altLang="ja-JP" dirty="0" smtClean="0"/>
              <a:t>AEC4766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7981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DBAD3C9-C00F-42D7-B2F3-EFCE448F7B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2339" y="71472"/>
            <a:ext cx="1718388" cy="774441"/>
          </a:xfrm>
        </p:spPr>
        <p:txBody>
          <a:bodyPr/>
          <a:lstStyle/>
          <a:p>
            <a:r>
              <a:rPr kumimoji="1" lang="en-US" altLang="ja-JP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kumimoji="1" lang="ja-JP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表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0066799"/>
              </p:ext>
            </p:extLst>
          </p:nvPr>
        </p:nvGraphicFramePr>
        <p:xfrm>
          <a:off x="362339" y="845913"/>
          <a:ext cx="5603034" cy="5685512"/>
        </p:xfrm>
        <a:graphic>
          <a:graphicData uri="http://schemas.openxmlformats.org/drawingml/2006/table">
            <a:tbl>
              <a:tblPr/>
              <a:tblGrid>
                <a:gridCol w="383770">
                  <a:extLst>
                    <a:ext uri="{9D8B030D-6E8A-4147-A177-3AD203B41FA5}">
                      <a16:colId xmlns:a16="http://schemas.microsoft.com/office/drawing/2014/main" val="1776036787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2215332894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1225783503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1830969680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1415829170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2129135535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3504040620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3440560111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3585043400"/>
                    </a:ext>
                  </a:extLst>
                </a:gridCol>
              </a:tblGrid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時刻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気温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降水量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風向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風速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日照時間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積雪深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湿度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気圧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46510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時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℃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mm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</a:t>
                      </a:r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方位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m/s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cm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%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hPa</a:t>
                      </a:r>
                      <a:endParaRPr lang="en-US" sz="12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2446360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1019.6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1020945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1019.3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7318897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1018.8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997044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10.1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東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1018.3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445984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9.9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東南東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1018.3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4161515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1018.6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32140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9.6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北北東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1018.2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6595306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10.2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1018.2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1639627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11.8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西北西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1018.3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173026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0.6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1017.4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415550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14.3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西南西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69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1016.1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3581312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12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西南西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2.5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68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1015.1</a:t>
                      </a:r>
                    </a:p>
                  </a:txBody>
                  <a:tcPr marL="0" marR="0" marT="22860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661858"/>
                  </a:ext>
                </a:extLst>
              </a:tr>
            </a:tbl>
          </a:graphicData>
        </a:graphic>
      </p:graphicFrame>
      <p:graphicFrame>
        <p:nvGraphicFramePr>
          <p:cNvPr id="4" name="表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9182797"/>
              </p:ext>
            </p:extLst>
          </p:nvPr>
        </p:nvGraphicFramePr>
        <p:xfrm>
          <a:off x="6271724" y="845913"/>
          <a:ext cx="5603034" cy="5685512"/>
        </p:xfrm>
        <a:graphic>
          <a:graphicData uri="http://schemas.openxmlformats.org/drawingml/2006/table">
            <a:tbl>
              <a:tblPr/>
              <a:tblGrid>
                <a:gridCol w="383770">
                  <a:extLst>
                    <a:ext uri="{9D8B030D-6E8A-4147-A177-3AD203B41FA5}">
                      <a16:colId xmlns:a16="http://schemas.microsoft.com/office/drawing/2014/main" val="2931174655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1819097086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210748044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2593938889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877242167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769443286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4060431342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1590702116"/>
                    </a:ext>
                  </a:extLst>
                </a:gridCol>
                <a:gridCol w="652408">
                  <a:extLst>
                    <a:ext uri="{9D8B030D-6E8A-4147-A177-3AD203B41FA5}">
                      <a16:colId xmlns:a16="http://schemas.microsoft.com/office/drawing/2014/main" val="3854679778"/>
                    </a:ext>
                  </a:extLst>
                </a:gridCol>
              </a:tblGrid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時刻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気温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降水量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風向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風速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日照時間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積雪深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湿度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気圧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120455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時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℃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mm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</a:t>
                      </a:r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方位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m/s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cm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%</a:t>
                      </a: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hPa</a:t>
                      </a:r>
                      <a:endParaRPr lang="en-US" sz="1200" dirty="0">
                        <a:effectLst/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10247" marB="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233816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13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16.2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西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1.9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64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1013.7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2932211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16.4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西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2.5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66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1013.2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04774674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17.4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南西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59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1013.0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5440657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17.1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西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2.1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57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1013.1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393722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17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16.3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北北西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2.6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0.2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53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1013.8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9303307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18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15.8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北北東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3.1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55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1014.6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1588794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19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15.6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北東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2.3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57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1015.0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96124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15.3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北東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2.6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62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1014.7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6585114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21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14.6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北北東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2.6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69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1015.0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1381602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22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14.2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北北東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2.3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65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1015.3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5380280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23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14.1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北北東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0.8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63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1015.4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103048"/>
                  </a:ext>
                </a:extLst>
              </a:tr>
              <a:tr h="406108"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24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14.1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0.0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北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1.2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ja-JP" altLang="en-US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 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0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62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200" dirty="0">
                          <a:effectLst/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1015.2</a:t>
                      </a:r>
                    </a:p>
                  </a:txBody>
                  <a:tcPr marT="22860" anchor="ctr">
                    <a:lnL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5240" cap="flat" cmpd="sng" algn="ctr">
                      <a:solidFill>
                        <a:srgbClr val="9BA8C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0325564"/>
                  </a:ext>
                </a:extLst>
              </a:tr>
            </a:tbl>
          </a:graphicData>
        </a:graphic>
      </p:graphicFrame>
      <p:sp>
        <p:nvSpPr>
          <p:cNvPr id="7" name="テキスト ボックス 6"/>
          <p:cNvSpPr txBox="1"/>
          <p:nvPr/>
        </p:nvSpPr>
        <p:spPr>
          <a:xfrm>
            <a:off x="2202025" y="180717"/>
            <a:ext cx="9022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気</a:t>
            </a:r>
            <a:r>
              <a:rPr lang="en-US" altLang="ja-JP" dirty="0">
                <a:latin typeface="HGP明朝B" panose="02020800000000000000" pitchFamily="18" charset="-128"/>
                <a:ea typeface="HGP明朝B" panose="02020800000000000000" pitchFamily="18" charset="-128"/>
              </a:rPr>
              <a:t>11</a:t>
            </a:r>
            <a:r>
              <a:rPr lang="ja-JP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月</a:t>
            </a:r>
            <a:r>
              <a:rPr lang="en-US" altLang="ja-JP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29</a:t>
            </a:r>
            <a:r>
              <a:rPr lang="ja-JP" altLang="en-US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日</a:t>
            </a:r>
            <a:r>
              <a:rPr lang="ja-JP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の詳細</a:t>
            </a:r>
            <a:endParaRPr lang="en-US" altLang="ja-JP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  <a:p>
            <a:r>
              <a:rPr kumimoji="1" lang="ja-JP" altLang="en-US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象庁</a:t>
            </a:r>
            <a:r>
              <a:rPr kumimoji="1" lang="en-US" altLang="ja-JP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HP</a:t>
            </a:r>
            <a:r>
              <a:rPr kumimoji="1" lang="ja-JP" altLang="en-US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より引用（観測点：</a:t>
            </a:r>
            <a:r>
              <a:rPr lang="zh-TW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北緯：  </a:t>
            </a:r>
            <a:r>
              <a:rPr lang="en-US" altLang="zh-TW" dirty="0">
                <a:latin typeface="HGP明朝B" panose="02020800000000000000" pitchFamily="18" charset="-128"/>
                <a:ea typeface="HGP明朝B" panose="02020800000000000000" pitchFamily="18" charset="-128"/>
              </a:rPr>
              <a:t>35 </a:t>
            </a:r>
            <a:r>
              <a:rPr lang="zh-TW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度 </a:t>
            </a:r>
            <a:r>
              <a:rPr lang="en-US" altLang="zh-TW" dirty="0">
                <a:latin typeface="HGP明朝B" panose="02020800000000000000" pitchFamily="18" charset="-128"/>
                <a:ea typeface="HGP明朝B" panose="02020800000000000000" pitchFamily="18" charset="-128"/>
              </a:rPr>
              <a:t>36.1 </a:t>
            </a:r>
            <a:r>
              <a:rPr lang="zh-TW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分　東経：  </a:t>
            </a:r>
            <a:r>
              <a:rPr lang="en-US" altLang="zh-TW" dirty="0">
                <a:latin typeface="HGP明朝B" panose="02020800000000000000" pitchFamily="18" charset="-128"/>
                <a:ea typeface="HGP明朝B" panose="02020800000000000000" pitchFamily="18" charset="-128"/>
              </a:rPr>
              <a:t>140 </a:t>
            </a:r>
            <a:r>
              <a:rPr lang="zh-TW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度 </a:t>
            </a:r>
            <a:r>
              <a:rPr lang="en-US" altLang="zh-TW" dirty="0">
                <a:latin typeface="HGP明朝B" panose="02020800000000000000" pitchFamily="18" charset="-128"/>
                <a:ea typeface="HGP明朝B" panose="02020800000000000000" pitchFamily="18" charset="-128"/>
              </a:rPr>
              <a:t>6.2 </a:t>
            </a:r>
            <a:r>
              <a:rPr lang="zh-TW" altLang="en-US" dirty="0">
                <a:latin typeface="HGP明朝B" panose="02020800000000000000" pitchFamily="18" charset="-128"/>
                <a:ea typeface="HGP明朝B" panose="02020800000000000000" pitchFamily="18" charset="-128"/>
              </a:rPr>
              <a:t>分　標高： </a:t>
            </a:r>
            <a:r>
              <a:rPr lang="en-US" altLang="zh-TW" dirty="0">
                <a:latin typeface="HGP明朝B" panose="02020800000000000000" pitchFamily="18" charset="-128"/>
                <a:ea typeface="HGP明朝B" panose="02020800000000000000" pitchFamily="18" charset="-128"/>
              </a:rPr>
              <a:t>4 </a:t>
            </a:r>
            <a:r>
              <a:rPr lang="en-US" altLang="zh-TW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m</a:t>
            </a:r>
            <a:r>
              <a:rPr lang="ja-JP" altLang="en-US" dirty="0" smtClean="0">
                <a:latin typeface="HGP明朝B" panose="02020800000000000000" pitchFamily="18" charset="-128"/>
                <a:ea typeface="HGP明朝B" panose="02020800000000000000" pitchFamily="18" charset="-128"/>
              </a:rPr>
              <a:t>）</a:t>
            </a:r>
            <a:endParaRPr kumimoji="1" lang="ja-JP" altLang="en-US" dirty="0">
              <a:latin typeface="HGP明朝B" panose="02020800000000000000" pitchFamily="18" charset="-128"/>
              <a:ea typeface="HGP明朝B" panose="02020800000000000000" pitchFamily="1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5354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TM02900769[[fn=レトロスペクト]]</Template>
  <TotalTime>132</TotalTime>
  <Words>301</Words>
  <Application>Microsoft Office PowerPoint</Application>
  <PresentationFormat>ワイド画面</PresentationFormat>
  <Paragraphs>273</Paragraphs>
  <Slides>7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14" baseType="lpstr">
      <vt:lpstr>HGP明朝B</vt:lpstr>
      <vt:lpstr>ＭＳ Ｐゴシック</vt:lpstr>
      <vt:lpstr>Arial</vt:lpstr>
      <vt:lpstr>Calibri</vt:lpstr>
      <vt:lpstr>Calibri Light</vt:lpstr>
      <vt:lpstr>Cambria Math</vt:lpstr>
      <vt:lpstr>レトロスペクト</vt:lpstr>
      <vt:lpstr>Chiba campaign MAX-DOAS(2D) day9  2017/11/29</vt:lpstr>
      <vt:lpstr>MAX-DOAS#1 , NorthDirection</vt:lpstr>
      <vt:lpstr>MAX-DOAS#2 , WestDirection</vt:lpstr>
      <vt:lpstr>MAX-DOAS#3 , EastDirection</vt:lpstr>
      <vt:lpstr>MAX-DOAS#4 , SouthDirection</vt:lpstr>
      <vt:lpstr>MAX-DOAS Comparison graph</vt:lpstr>
      <vt:lpstr>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Chiba campaign CIMEL data(2017/07/11  21:20)</dc:title>
  <dc:creator>GUM0530</dc:creator>
  <cp:lastModifiedBy>Yonekawa</cp:lastModifiedBy>
  <cp:revision>19</cp:revision>
  <dcterms:created xsi:type="dcterms:W3CDTF">2017-07-11T12:20:32Z</dcterms:created>
  <dcterms:modified xsi:type="dcterms:W3CDTF">2017-11-30T03:42:25Z</dcterms:modified>
</cp:coreProperties>
</file>