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kamoto" initials="h" lastIdx="1" clrIdx="0">
    <p:extLst>
      <p:ext uri="{19B8F6BF-5375-455C-9EA6-DF929625EA0E}">
        <p15:presenceInfo xmlns:p15="http://schemas.microsoft.com/office/powerpoint/2012/main" userId="hokamo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1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6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25T13:39:34.913" idx="1">
    <p:pos x="10" y="10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04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088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52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45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21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84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74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97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587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63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7A46-0D3B-45EC-9A6C-83B107262F34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56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E7A46-0D3B-45EC-9A6C-83B107262F34}" type="datetimeFigureOut">
              <a:rPr kumimoji="1" lang="ja-JP" altLang="en-US" smtClean="0"/>
              <a:t>2017/7/25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37916-0E8F-4AE0-9D6B-F0E0379B6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66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b="1" dirty="0"/>
              <a:t>SVA measurement</a:t>
            </a:r>
            <a:br>
              <a:rPr lang="en-US" altLang="ja-JP" b="1" dirty="0"/>
            </a:br>
            <a:r>
              <a:rPr lang="en-US" altLang="ja-JP" b="1" dirty="0"/>
              <a:t>for</a:t>
            </a:r>
            <a:br>
              <a:rPr lang="en-US" altLang="ja-JP" b="1" dirty="0"/>
            </a:br>
            <a:r>
              <a:rPr kumimoji="1" lang="en-US" altLang="ja-JP" b="1" dirty="0"/>
              <a:t>CHIBA Campaign 2017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Data was taken at 2017-07-13</a:t>
            </a:r>
          </a:p>
          <a:p>
            <a:r>
              <a:rPr kumimoji="1" lang="en-US" altLang="ja-JP" dirty="0"/>
              <a:t>Hiroshi OKAMOTO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3651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1248" y="365125"/>
            <a:ext cx="10512552" cy="707771"/>
          </a:xfrm>
        </p:spPr>
        <p:txBody>
          <a:bodyPr/>
          <a:lstStyle/>
          <a:p>
            <a:r>
              <a:rPr kumimoji="1" lang="en-US" altLang="ja-JP" dirty="0"/>
              <a:t>Result</a:t>
            </a:r>
            <a:r>
              <a:rPr kumimoji="1" lang="ja-JP" altLang="en-US" dirty="0"/>
              <a:t> </a:t>
            </a:r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/>
          </p:nvPr>
        </p:nvGraphicFramePr>
        <p:xfrm>
          <a:off x="3577396" y="1283736"/>
          <a:ext cx="3138714" cy="448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2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+mn-lt"/>
                        </a:rPr>
                        <a:t>　</a:t>
                      </a:r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WL(nm)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Take1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315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2.435E-04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340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2.418E-04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380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2.422E-04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400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2.399E-04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500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2.379E-04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675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2.338E-04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870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2.385E-04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940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2.425E-04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1020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2.416E-04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1627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2.065E-04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2200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2.054E-04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227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534" y="1115371"/>
            <a:ext cx="5333334" cy="40000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15371"/>
            <a:ext cx="5333334" cy="4000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00336"/>
            <a:ext cx="10515600" cy="915035"/>
          </a:xfrm>
        </p:spPr>
        <p:txBody>
          <a:bodyPr/>
          <a:lstStyle/>
          <a:p>
            <a:r>
              <a:rPr kumimoji="1" lang="en-US" altLang="ja-JP" dirty="0"/>
              <a:t>Response Functions of SW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04042" y="5115371"/>
            <a:ext cx="122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Linier scale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29737" y="5115371"/>
            <a:ext cx="1030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Log scale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5336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00336"/>
            <a:ext cx="10515600" cy="915035"/>
          </a:xfrm>
        </p:spPr>
        <p:txBody>
          <a:bodyPr/>
          <a:lstStyle/>
          <a:p>
            <a:r>
              <a:rPr kumimoji="1" lang="en-US" altLang="ja-JP" dirty="0"/>
              <a:t>Response Functions of LW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534" y="1115371"/>
            <a:ext cx="5333334" cy="40000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15371"/>
            <a:ext cx="5333334" cy="4000000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1193882" y="5115371"/>
            <a:ext cx="122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Linier scale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19577" y="5115371"/>
            <a:ext cx="1030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Log scale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2670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b="1" dirty="0"/>
              <a:t>SVA measurement</a:t>
            </a:r>
            <a:br>
              <a:rPr lang="en-US" altLang="ja-JP" b="1" dirty="0"/>
            </a:br>
            <a:r>
              <a:rPr lang="en-US" altLang="ja-JP" b="1" dirty="0"/>
              <a:t>for</a:t>
            </a:r>
            <a:br>
              <a:rPr lang="en-US" altLang="ja-JP" b="1" dirty="0"/>
            </a:br>
            <a:r>
              <a:rPr kumimoji="1" lang="en-US" altLang="ja-JP" b="1" dirty="0"/>
              <a:t>CHIBA Campaign 2017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Data was taken at 2017-07-16</a:t>
            </a:r>
          </a:p>
          <a:p>
            <a:r>
              <a:rPr kumimoji="1" lang="en-US" altLang="ja-JP" dirty="0"/>
              <a:t>Hiroshi OKAMOTO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0295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1248" y="365125"/>
            <a:ext cx="10512552" cy="988187"/>
          </a:xfrm>
        </p:spPr>
        <p:txBody>
          <a:bodyPr>
            <a:normAutofit/>
          </a:bodyPr>
          <a:lstStyle/>
          <a:p>
            <a:r>
              <a:rPr kumimoji="1" lang="en-US" altLang="ja-JP" sz="4800" dirty="0"/>
              <a:t>Condition</a:t>
            </a:r>
            <a:r>
              <a:rPr kumimoji="1" lang="ja-JP" altLang="en-US" sz="4800" dirty="0"/>
              <a:t> 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53313"/>
            <a:ext cx="10515600" cy="1292352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3200" dirty="0"/>
              <a:t>Take1  10:05-10:34</a:t>
            </a:r>
          </a:p>
          <a:p>
            <a:pPr marL="0" indent="0">
              <a:buNone/>
            </a:pPr>
            <a:r>
              <a:rPr lang="en-US" altLang="ja-JP" sz="3200" dirty="0"/>
              <a:t>Automatic scheduled measurement.</a:t>
            </a:r>
          </a:p>
          <a:p>
            <a:pPr marL="0" indent="0">
              <a:buNone/>
            </a:pPr>
            <a:endParaRPr lang="en-US" altLang="ja-JP" sz="32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45665"/>
            <a:ext cx="6815328" cy="340766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7327392" y="2645664"/>
            <a:ext cx="393710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According to Global </a:t>
            </a:r>
            <a:r>
              <a:rPr lang="en-US" altLang="ja-JP" sz="2800"/>
              <a:t>Solar </a:t>
            </a:r>
          </a:p>
          <a:p>
            <a:r>
              <a:rPr lang="en-US" altLang="ja-JP" sz="2800"/>
              <a:t>Irradiance</a:t>
            </a:r>
            <a:r>
              <a:rPr lang="en-US" altLang="ja-JP" sz="2800" dirty="0"/>
              <a:t>, there might</a:t>
            </a:r>
          </a:p>
          <a:p>
            <a:r>
              <a:rPr lang="en-US" altLang="ja-JP" sz="2800" dirty="0"/>
              <a:t> be some clouds.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29211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1248" y="365125"/>
            <a:ext cx="10512552" cy="707771"/>
          </a:xfrm>
        </p:spPr>
        <p:txBody>
          <a:bodyPr/>
          <a:lstStyle/>
          <a:p>
            <a:r>
              <a:rPr kumimoji="1" lang="en-US" altLang="ja-JP" dirty="0"/>
              <a:t>Result</a:t>
            </a:r>
            <a:r>
              <a:rPr kumimoji="1" lang="ja-JP" altLang="en-US" dirty="0"/>
              <a:t> </a:t>
            </a:r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/>
          </p:nvPr>
        </p:nvGraphicFramePr>
        <p:xfrm>
          <a:off x="3577396" y="1283736"/>
          <a:ext cx="3138714" cy="448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2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+mn-lt"/>
                        </a:rPr>
                        <a:t>　</a:t>
                      </a:r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WL(nm)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Take1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315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2.451E-04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340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2.393E-04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380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2.413E-04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400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2.466E-04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500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2.392E-04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675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2.383E-04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870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2.437E-04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940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2.442E-04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1020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2.491E-04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1627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2.224E-04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2200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2.174E-04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001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534" y="1115371"/>
            <a:ext cx="5333334" cy="40000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15371"/>
            <a:ext cx="5333334" cy="4000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00336"/>
            <a:ext cx="10515600" cy="915035"/>
          </a:xfrm>
        </p:spPr>
        <p:txBody>
          <a:bodyPr/>
          <a:lstStyle/>
          <a:p>
            <a:r>
              <a:rPr kumimoji="1" lang="en-US" altLang="ja-JP" dirty="0"/>
              <a:t>Response Functions of SW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04042" y="5115371"/>
            <a:ext cx="122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Linier scale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29737" y="5115371"/>
            <a:ext cx="1030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Log scale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71788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00336"/>
            <a:ext cx="10515600" cy="915035"/>
          </a:xfrm>
        </p:spPr>
        <p:txBody>
          <a:bodyPr/>
          <a:lstStyle/>
          <a:p>
            <a:r>
              <a:rPr kumimoji="1" lang="en-US" altLang="ja-JP" dirty="0"/>
              <a:t>Response Functions of LW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534" y="1115371"/>
            <a:ext cx="5333334" cy="40000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15371"/>
            <a:ext cx="5333334" cy="4000000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1193882" y="5115371"/>
            <a:ext cx="122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Linier scale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19577" y="5115371"/>
            <a:ext cx="1030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Log scale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703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b="1" dirty="0"/>
              <a:t>SVA measurement</a:t>
            </a:r>
            <a:br>
              <a:rPr lang="en-US" altLang="ja-JP" b="1" dirty="0"/>
            </a:br>
            <a:r>
              <a:rPr lang="en-US" altLang="ja-JP" b="1" dirty="0"/>
              <a:t>for</a:t>
            </a:r>
            <a:br>
              <a:rPr lang="en-US" altLang="ja-JP" b="1" dirty="0"/>
            </a:br>
            <a:r>
              <a:rPr kumimoji="1" lang="en-US" altLang="ja-JP" b="1" dirty="0"/>
              <a:t>CHIBA Campaign 2017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Data was taken at 2017-07-18</a:t>
            </a:r>
            <a:r>
              <a:rPr kumimoji="1" lang="ja-JP" altLang="en-US" dirty="0"/>
              <a:t> </a:t>
            </a:r>
            <a:r>
              <a:rPr lang="en-US" altLang="ja-JP" dirty="0"/>
              <a:t>and 2017-07-19</a:t>
            </a:r>
            <a:endParaRPr kumimoji="1" lang="en-US" altLang="ja-JP" dirty="0"/>
          </a:p>
          <a:p>
            <a:r>
              <a:rPr kumimoji="1" lang="en-US" altLang="ja-JP" dirty="0"/>
              <a:t>Hiroshi OKAMOTO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9657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1248" y="365125"/>
            <a:ext cx="10512552" cy="988187"/>
          </a:xfrm>
        </p:spPr>
        <p:txBody>
          <a:bodyPr>
            <a:normAutofit/>
          </a:bodyPr>
          <a:lstStyle/>
          <a:p>
            <a:r>
              <a:rPr kumimoji="1" lang="en-US" altLang="ja-JP" sz="4800" dirty="0"/>
              <a:t>Condition</a:t>
            </a:r>
            <a:r>
              <a:rPr kumimoji="1" lang="ja-JP" altLang="en-US" sz="4800" dirty="0"/>
              <a:t> 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41248" y="1353312"/>
            <a:ext cx="10512552" cy="46939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ja-JP" sz="5100" dirty="0"/>
              <a:t>Cloudy days.</a:t>
            </a:r>
          </a:p>
          <a:p>
            <a:pPr marL="0" indent="0">
              <a:buNone/>
            </a:pPr>
            <a:endParaRPr lang="en-US" altLang="ja-JP" sz="5100" dirty="0"/>
          </a:p>
          <a:p>
            <a:pPr marL="0" indent="0">
              <a:buNone/>
            </a:pPr>
            <a:r>
              <a:rPr lang="en-US" altLang="ja-JP" sz="5100" dirty="0"/>
              <a:t>2017-07-18 11:15-11:44</a:t>
            </a:r>
          </a:p>
          <a:p>
            <a:pPr marL="457200" lvl="1" indent="0">
              <a:buNone/>
            </a:pPr>
            <a:r>
              <a:rPr lang="en-US" altLang="ja-JP" sz="5100" dirty="0"/>
              <a:t>Mottled clouds passed the sun.</a:t>
            </a:r>
          </a:p>
          <a:p>
            <a:pPr marL="0" indent="0">
              <a:buNone/>
            </a:pPr>
            <a:endParaRPr lang="en-US" altLang="ja-JP" sz="5100" dirty="0"/>
          </a:p>
          <a:p>
            <a:pPr marL="0" indent="0">
              <a:buNone/>
            </a:pPr>
            <a:r>
              <a:rPr lang="en-US" altLang="ja-JP" sz="5100" dirty="0"/>
              <a:t>2017-07-18 11:48-12:17 </a:t>
            </a:r>
          </a:p>
          <a:p>
            <a:pPr marL="457200" lvl="1" indent="0">
              <a:buNone/>
            </a:pPr>
            <a:r>
              <a:rPr lang="en-US" altLang="ja-JP" sz="5100" dirty="0"/>
              <a:t>Clouds covered the sun.</a:t>
            </a:r>
          </a:p>
          <a:p>
            <a:pPr marL="0" indent="0">
              <a:buNone/>
            </a:pPr>
            <a:endParaRPr lang="en-US" altLang="ja-JP" sz="8600" dirty="0"/>
          </a:p>
          <a:p>
            <a:pPr marL="0" indent="0">
              <a:buNone/>
            </a:pPr>
            <a:r>
              <a:rPr lang="en-US" altLang="ja-JP" sz="3200" dirty="0"/>
              <a:t> </a:t>
            </a:r>
          </a:p>
          <a:p>
            <a:pPr marL="0" indent="0">
              <a:buNone/>
            </a:pPr>
            <a:endParaRPr lang="en-US" altLang="ja-JP" sz="32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50" charset="-128"/>
              </a:rPr>
              <a:t>Mottled</a:t>
            </a:r>
            <a:r>
              <a:rPr kumimoji="0" lang="ja-JP" altLang="ja-JP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946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1248" y="365125"/>
            <a:ext cx="10512552" cy="988187"/>
          </a:xfrm>
        </p:spPr>
        <p:txBody>
          <a:bodyPr>
            <a:normAutofit/>
          </a:bodyPr>
          <a:lstStyle/>
          <a:p>
            <a:r>
              <a:rPr kumimoji="1" lang="en-US" altLang="ja-JP" sz="4800" dirty="0"/>
              <a:t>Condition</a:t>
            </a:r>
            <a:r>
              <a:rPr kumimoji="1" lang="ja-JP" altLang="en-US" sz="4800" dirty="0"/>
              <a:t> 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53312"/>
            <a:ext cx="10515600" cy="4823651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3200" dirty="0"/>
              <a:t>Take1  10:28-10:57 Clear sky.</a:t>
            </a:r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Take2  11:43-12:12 Clear sky.</a:t>
            </a:r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Take3  13:48-14:17 Around 14:01 clouds covered the sun.</a:t>
            </a:r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Take4  15:57-16:26 Mottled clouds covered the sun.</a:t>
            </a:r>
          </a:p>
        </p:txBody>
      </p:sp>
    </p:spTree>
    <p:extLst>
      <p:ext uri="{BB962C8B-B14F-4D97-AF65-F5344CB8AC3E}">
        <p14:creationId xmlns:p14="http://schemas.microsoft.com/office/powerpoint/2010/main" val="857677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1248" y="365125"/>
            <a:ext cx="10512552" cy="707771"/>
          </a:xfrm>
        </p:spPr>
        <p:txBody>
          <a:bodyPr/>
          <a:lstStyle/>
          <a:p>
            <a:r>
              <a:rPr kumimoji="1" lang="en-US" altLang="ja-JP" dirty="0"/>
              <a:t>Result</a:t>
            </a:r>
            <a:r>
              <a:rPr kumimoji="1" lang="ja-JP" altLang="en-US" dirty="0"/>
              <a:t> </a:t>
            </a:r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/>
          </p:nvPr>
        </p:nvGraphicFramePr>
        <p:xfrm>
          <a:off x="1572768" y="1308120"/>
          <a:ext cx="4286680" cy="448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7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62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+mn-lt"/>
                        </a:rPr>
                        <a:t>　</a:t>
                      </a:r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WL(nm)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2017-07-18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2017-07-19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315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2.362E-04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2.177E-03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340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2.820E-04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6.584E-04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380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2.220E-04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1.383E-04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400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2.593E-04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1.322E-02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500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3.472E-04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2.237E-03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675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2.732E-04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1.511E-03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870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1.846E-04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1.264E-03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940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2.887E-04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4.240E-04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1020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2.448E-04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2.308E-04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1627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5.146E-04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5.816E-03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2200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1.939E-04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4.689E-03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6486144" y="5419348"/>
            <a:ext cx="4713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Almost measurements are interfered by Clouds.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8490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156" y="1115370"/>
            <a:ext cx="3809524" cy="285714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15371"/>
            <a:ext cx="3809524" cy="285714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156" y="3952602"/>
            <a:ext cx="3809524" cy="285714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952603"/>
            <a:ext cx="3809524" cy="285714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00336"/>
            <a:ext cx="10515600" cy="915035"/>
          </a:xfrm>
        </p:spPr>
        <p:txBody>
          <a:bodyPr/>
          <a:lstStyle/>
          <a:p>
            <a:r>
              <a:rPr kumimoji="1" lang="en-US" altLang="ja-JP" dirty="0"/>
              <a:t>Response Functions of SW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38200" y="930706"/>
            <a:ext cx="122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Linier scale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203156" y="746037"/>
            <a:ext cx="1030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Log scale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83533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00336"/>
            <a:ext cx="10515600" cy="915035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Response Functions of LW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203156" y="746037"/>
            <a:ext cx="1030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Log scale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115368"/>
            <a:ext cx="3809524" cy="285714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15369"/>
            <a:ext cx="3809524" cy="2857143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838200" y="930706"/>
            <a:ext cx="122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Linier scale</a:t>
            </a:r>
            <a:endParaRPr kumimoji="1" lang="ja-JP" altLang="en-US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972511"/>
            <a:ext cx="3809524" cy="2857143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972510"/>
            <a:ext cx="3809524" cy="2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682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b="1" dirty="0"/>
              <a:t>SVA measurement</a:t>
            </a:r>
            <a:br>
              <a:rPr lang="en-US" altLang="ja-JP" b="1" dirty="0"/>
            </a:br>
            <a:r>
              <a:rPr lang="en-US" altLang="ja-JP" b="1" dirty="0"/>
              <a:t>for</a:t>
            </a:r>
            <a:br>
              <a:rPr lang="en-US" altLang="ja-JP" b="1" dirty="0"/>
            </a:br>
            <a:r>
              <a:rPr kumimoji="1" lang="en-US" altLang="ja-JP" b="1" dirty="0"/>
              <a:t>CHIBA Campaign 2017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Data was taken at 2017-07-20</a:t>
            </a:r>
          </a:p>
          <a:p>
            <a:r>
              <a:rPr kumimoji="1" lang="en-US" altLang="ja-JP" dirty="0"/>
              <a:t>Hiroshi OKAMOTO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53695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1248" y="365125"/>
            <a:ext cx="10512552" cy="988187"/>
          </a:xfrm>
        </p:spPr>
        <p:txBody>
          <a:bodyPr>
            <a:normAutofit/>
          </a:bodyPr>
          <a:lstStyle/>
          <a:p>
            <a:r>
              <a:rPr kumimoji="1" lang="en-US" altLang="ja-JP" sz="4800" dirty="0"/>
              <a:t>Condition</a:t>
            </a:r>
            <a:r>
              <a:rPr kumimoji="1" lang="ja-JP" altLang="en-US" sz="4800" dirty="0"/>
              <a:t> 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53312"/>
            <a:ext cx="10515600" cy="4823651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3200" dirty="0"/>
              <a:t>Take1  10:30-10:59</a:t>
            </a:r>
            <a:r>
              <a:rPr lang="ja-JP" altLang="en-US" sz="3200" dirty="0"/>
              <a:t> </a:t>
            </a:r>
            <a:r>
              <a:rPr lang="en-US" altLang="ja-JP" sz="3200" dirty="0"/>
              <a:t>Slightly cloudy weather.</a:t>
            </a:r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Take2  14:26-14:51</a:t>
            </a:r>
            <a:r>
              <a:rPr lang="ja-JP" altLang="en-US" sz="3200" dirty="0"/>
              <a:t> </a:t>
            </a:r>
            <a:r>
              <a:rPr lang="en-US" altLang="ja-JP" sz="3200" dirty="0"/>
              <a:t>Mottled clouds around the sun.</a:t>
            </a:r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Take3  17:20-17:49 </a:t>
            </a:r>
            <a:r>
              <a:rPr kumimoji="1" lang="en-US" altLang="ja-JP" sz="3200" dirty="0"/>
              <a:t>Clear sky.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265714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1248" y="365125"/>
            <a:ext cx="10512552" cy="707771"/>
          </a:xfrm>
        </p:spPr>
        <p:txBody>
          <a:bodyPr/>
          <a:lstStyle/>
          <a:p>
            <a:r>
              <a:rPr kumimoji="1" lang="en-US" altLang="ja-JP" dirty="0"/>
              <a:t>Result</a:t>
            </a:r>
            <a:r>
              <a:rPr kumimoji="1" lang="ja-JP" altLang="en-US" dirty="0"/>
              <a:t> </a:t>
            </a:r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/>
          </p:nvPr>
        </p:nvGraphicFramePr>
        <p:xfrm>
          <a:off x="999744" y="1267970"/>
          <a:ext cx="5810128" cy="448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4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2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+mn-lt"/>
                        </a:rPr>
                        <a:t>　</a:t>
                      </a:r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WL(nm)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Take1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Take2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Take3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315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2.416E-04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4.370E-04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2.454E-04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340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2.392E-04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1.641E-04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2.426E-04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380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2.429E-04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2.219E-04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2.410E-04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400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2.412E-04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4.819E-04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2.396E-04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500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2.395E-04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1.487E-04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2.369E-04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675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2.390E-04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6.497E-05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2.351E-04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870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2.400E-04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1.180E-04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2.366E-04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940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2.412E-04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1.867E-04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2.428E-04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1020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2.416E-04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1.713E-04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2.423E-04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1627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1.869E-04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1.552E-04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2.063E-04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2200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1.965E-04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4.741E-03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2.031E-04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7281672" y="4425091"/>
            <a:ext cx="40721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Take1 and Take2, there ware some clouds covered the sun.</a:t>
            </a:r>
          </a:p>
          <a:p>
            <a:r>
              <a:rPr kumimoji="1" lang="en-US" altLang="ja-JP" sz="2000" dirty="0"/>
              <a:t>Only Take3 was measured under clear sky.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522780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/>
          <a:lstStyle/>
          <a:p>
            <a:r>
              <a:rPr kumimoji="1" lang="en-US" altLang="ja-JP" dirty="0"/>
              <a:t>Response Functions of </a:t>
            </a:r>
            <a:r>
              <a:rPr kumimoji="1" lang="en-US" altLang="ja-JP"/>
              <a:t>SW (Log scale)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97688" y="4141272"/>
            <a:ext cx="3383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Take1  </a:t>
            </a:r>
            <a:r>
              <a:rPr lang="en-US" altLang="ja-JP" dirty="0"/>
              <a:t>10:30-10:59 Slightly cloudy weather.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47724" y="4123610"/>
            <a:ext cx="3383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Take2  </a:t>
            </a:r>
            <a:r>
              <a:rPr lang="en-US" altLang="ja-JP" dirty="0"/>
              <a:t>14:26-14:51 Mottled clouds around the sun.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457248" y="4123610"/>
            <a:ext cx="3383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Take3  </a:t>
            </a:r>
            <a:r>
              <a:rPr lang="en-US" altLang="ja-JP" dirty="0"/>
              <a:t>17:20-17:49 Clear sky</a:t>
            </a:r>
          </a:p>
        </p:txBody>
      </p:sp>
      <p:pic>
        <p:nvPicPr>
          <p:cNvPr id="10" name="コンテンツ プレースホルダー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682" y="1280160"/>
            <a:ext cx="3809524" cy="2857143"/>
          </a:xfr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206" y="1276191"/>
            <a:ext cx="3809524" cy="2857143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730" y="1268253"/>
            <a:ext cx="3809524" cy="2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4048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b="1" dirty="0"/>
              <a:t>SVA measurement</a:t>
            </a:r>
            <a:br>
              <a:rPr lang="en-US" altLang="ja-JP" b="1" dirty="0"/>
            </a:br>
            <a:r>
              <a:rPr lang="en-US" altLang="ja-JP" b="1" dirty="0"/>
              <a:t>for</a:t>
            </a:r>
            <a:br>
              <a:rPr lang="en-US" altLang="ja-JP" b="1" dirty="0"/>
            </a:br>
            <a:r>
              <a:rPr kumimoji="1" lang="en-US" altLang="ja-JP" b="1" dirty="0"/>
              <a:t>CHIBA Campaign 2017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Data was taken at 2017-07-21</a:t>
            </a:r>
          </a:p>
          <a:p>
            <a:r>
              <a:rPr kumimoji="1" lang="en-US" altLang="ja-JP" dirty="0"/>
              <a:t>Hiroshi OKAMOTO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76101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1248" y="365125"/>
            <a:ext cx="10512552" cy="988187"/>
          </a:xfrm>
        </p:spPr>
        <p:txBody>
          <a:bodyPr>
            <a:normAutofit/>
          </a:bodyPr>
          <a:lstStyle/>
          <a:p>
            <a:r>
              <a:rPr kumimoji="1" lang="en-US" altLang="ja-JP" sz="4800" dirty="0"/>
              <a:t>Condition</a:t>
            </a:r>
            <a:r>
              <a:rPr kumimoji="1" lang="ja-JP" altLang="en-US" sz="4800" dirty="0"/>
              <a:t> 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53312"/>
            <a:ext cx="10515600" cy="4823651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3200" dirty="0"/>
              <a:t>Take1  10:54-11:23</a:t>
            </a:r>
            <a:r>
              <a:rPr lang="ja-JP" altLang="en-US" sz="3200" dirty="0"/>
              <a:t> </a:t>
            </a:r>
            <a:r>
              <a:rPr lang="en-US" altLang="ja-JP" sz="3200" dirty="0"/>
              <a:t>Clouds passed and covered </a:t>
            </a:r>
            <a:r>
              <a:rPr lang="en-US" altLang="ja-JP" sz="3200"/>
              <a:t>the sun.</a:t>
            </a: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Take2  14:43-15:12</a:t>
            </a:r>
            <a:r>
              <a:rPr lang="ja-JP" altLang="en-US" sz="3200" dirty="0"/>
              <a:t> </a:t>
            </a:r>
            <a:r>
              <a:rPr lang="en-US" altLang="ja-JP" sz="3200" dirty="0"/>
              <a:t>Clouds covered the sun.</a:t>
            </a:r>
          </a:p>
          <a:p>
            <a:pPr marL="0" indent="0">
              <a:buNone/>
            </a:pPr>
            <a:endParaRPr kumimoji="1"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4679145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1248" y="365125"/>
            <a:ext cx="10512552" cy="707771"/>
          </a:xfrm>
        </p:spPr>
        <p:txBody>
          <a:bodyPr/>
          <a:lstStyle/>
          <a:p>
            <a:r>
              <a:rPr kumimoji="1" lang="en-US" altLang="ja-JP" dirty="0"/>
              <a:t>Result</a:t>
            </a:r>
            <a:r>
              <a:rPr kumimoji="1" lang="ja-JP" altLang="en-US" dirty="0"/>
              <a:t> </a:t>
            </a:r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/>
          </p:nvPr>
        </p:nvGraphicFramePr>
        <p:xfrm>
          <a:off x="999744" y="1267970"/>
          <a:ext cx="5810128" cy="448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4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2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+mn-lt"/>
                        </a:rPr>
                        <a:t>　</a:t>
                      </a:r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WL(nm)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Take1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Take2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Take3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315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2.416E-04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4.370E-04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2.454E-04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340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2.392E-04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1.641E-04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2.426E-04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380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2.429E-04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2.219E-04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2.410E-04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400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2.412E-04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4.819E-04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2.396E-04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500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2.395E-04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1.487E-04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2.369E-04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675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2.390E-04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6.497E-05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2.351E-04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870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2.400E-04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1.180E-04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2.366E-04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940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2.412E-04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1.867E-04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2.428E-04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1020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2.416E-04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1.713E-04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2.423E-04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1627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1.869E-04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1.552E-04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2.063E-04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2200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1.965E-04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4.741E-03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2.031E-04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7281672" y="4425091"/>
            <a:ext cx="40721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Take1 and Take2, there ware some clouds covered the sun.</a:t>
            </a:r>
          </a:p>
          <a:p>
            <a:r>
              <a:rPr kumimoji="1" lang="en-US" altLang="ja-JP" sz="2000" dirty="0"/>
              <a:t>Only Take3 was measured under clear sky.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08544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1248" y="365125"/>
            <a:ext cx="10512552" cy="707771"/>
          </a:xfrm>
        </p:spPr>
        <p:txBody>
          <a:bodyPr/>
          <a:lstStyle/>
          <a:p>
            <a:r>
              <a:rPr kumimoji="1" lang="en-US" altLang="ja-JP" dirty="0"/>
              <a:t>Result</a:t>
            </a:r>
            <a:r>
              <a:rPr kumimoji="1" lang="ja-JP" altLang="en-US" dirty="0"/>
              <a:t> </a:t>
            </a:r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324835"/>
              </p:ext>
            </p:extLst>
          </p:nvPr>
        </p:nvGraphicFramePr>
        <p:xfrm>
          <a:off x="999734" y="1267970"/>
          <a:ext cx="6698867" cy="448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4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5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1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62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+mn-lt"/>
                        </a:rPr>
                        <a:t>　</a:t>
                      </a:r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WL(nm)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Take1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Take2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Take3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Take4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315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2.435E-04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2.364E-04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2.373E-04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2.430E-04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340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2.418E-04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2.326E-04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2.307E-04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2.397E-04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380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2.422E-04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2.342E-04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2.324E-04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2.386E-04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400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2.399E-04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2.350E-04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2.320E-04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2.375E-04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500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2.379E-04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2.337E-04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2.358E-04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3.802E-04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675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2.338E-04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2.280E-04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2.347E-04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2.371E-04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870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2.385E-04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2.329E-04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2.353E-04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2.199E-04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940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2.425E-04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2.398E-04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2.347E-04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4.243E-04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1020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2.416E-04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2.397E-04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2.044E-04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2.215E-04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1627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2.065E-04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2.051E-04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2.051E-04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2.495E-04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2200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2.054E-04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1.993E-04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2.027E-04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1.511E-04</a:t>
                      </a: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426668" y="4986528"/>
            <a:ext cx="25705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Values in Orange BG are not for use.</a:t>
            </a:r>
            <a:br>
              <a:rPr lang="en-US" altLang="ja-JP" sz="2000" dirty="0"/>
            </a:br>
            <a:r>
              <a:rPr lang="en-US" altLang="ja-JP" sz="2000" dirty="0"/>
              <a:t>Clouds covered sun.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68310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/>
          <a:lstStyle/>
          <a:p>
            <a:r>
              <a:rPr kumimoji="1" lang="en-US" altLang="ja-JP" dirty="0"/>
              <a:t>Response Functions of </a:t>
            </a:r>
            <a:r>
              <a:rPr kumimoji="1" lang="en-US" altLang="ja-JP"/>
              <a:t>SW (Log scale)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97688" y="4141272"/>
            <a:ext cx="3383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Take1  </a:t>
            </a:r>
            <a:r>
              <a:rPr lang="en-US" altLang="ja-JP" dirty="0"/>
              <a:t>10:30-10:59 Slightly cloudy weather.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47724" y="4123610"/>
            <a:ext cx="3383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Take2  </a:t>
            </a:r>
            <a:r>
              <a:rPr lang="en-US" altLang="ja-JP" dirty="0"/>
              <a:t>14:26-14:51 Mottled clouds around the sun.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457248" y="4123610"/>
            <a:ext cx="3383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Take3  </a:t>
            </a:r>
            <a:r>
              <a:rPr lang="en-US" altLang="ja-JP" dirty="0"/>
              <a:t>17:20-17:49 Clear sky</a:t>
            </a:r>
          </a:p>
        </p:txBody>
      </p:sp>
      <p:pic>
        <p:nvPicPr>
          <p:cNvPr id="10" name="コンテンツ プレースホルダー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682" y="1280160"/>
            <a:ext cx="3809524" cy="2857143"/>
          </a:xfr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206" y="1276191"/>
            <a:ext cx="3809524" cy="2857143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730" y="1268253"/>
            <a:ext cx="3809524" cy="2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9079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b="1" dirty="0"/>
              <a:t>SVA measurement</a:t>
            </a:r>
            <a:br>
              <a:rPr lang="en-US" altLang="ja-JP" b="1" dirty="0"/>
            </a:br>
            <a:r>
              <a:rPr lang="en-US" altLang="ja-JP" b="1" dirty="0"/>
              <a:t>for</a:t>
            </a:r>
            <a:br>
              <a:rPr lang="en-US" altLang="ja-JP" b="1" dirty="0"/>
            </a:br>
            <a:r>
              <a:rPr kumimoji="1" lang="en-US" altLang="ja-JP" b="1" dirty="0"/>
              <a:t>CHIBA Campaign 2017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Data was taken at 2017-07-24</a:t>
            </a:r>
          </a:p>
          <a:p>
            <a:r>
              <a:rPr kumimoji="1" lang="en-US" altLang="ja-JP" dirty="0"/>
              <a:t>Hiroshi OKAMOTO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9649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1248" y="365125"/>
            <a:ext cx="10512552" cy="988187"/>
          </a:xfrm>
        </p:spPr>
        <p:txBody>
          <a:bodyPr>
            <a:normAutofit/>
          </a:bodyPr>
          <a:lstStyle/>
          <a:p>
            <a:r>
              <a:rPr kumimoji="1" lang="en-US" altLang="ja-JP" sz="4800" dirty="0"/>
              <a:t>Condition</a:t>
            </a:r>
            <a:r>
              <a:rPr kumimoji="1" lang="ja-JP" altLang="en-US" sz="4800" dirty="0"/>
              <a:t> 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53312"/>
            <a:ext cx="10515600" cy="4823651"/>
          </a:xfrm>
        </p:spPr>
        <p:txBody>
          <a:bodyPr/>
          <a:lstStyle/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Take1  10:03-10:32 Cloud covered the sun .</a:t>
            </a:r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Take2  13:38-14:07 Mottled cloud covered the sun.</a:t>
            </a:r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2790153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1248" y="365125"/>
            <a:ext cx="10512552" cy="707771"/>
          </a:xfrm>
        </p:spPr>
        <p:txBody>
          <a:bodyPr/>
          <a:lstStyle/>
          <a:p>
            <a:r>
              <a:rPr kumimoji="1" lang="en-US" altLang="ja-JP" dirty="0"/>
              <a:t>Result</a:t>
            </a:r>
            <a:r>
              <a:rPr kumimoji="1" lang="ja-JP" altLang="en-US" dirty="0"/>
              <a:t> </a:t>
            </a:r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/>
          </p:nvPr>
        </p:nvGraphicFramePr>
        <p:xfrm>
          <a:off x="3577396" y="1283736"/>
          <a:ext cx="3927158" cy="448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4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62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+mn-lt"/>
                        </a:rPr>
                        <a:t>　</a:t>
                      </a:r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WL(nm)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Take1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Take2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315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3.234E-04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2.770E-04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340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3.889E-04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2.416E-04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380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2.745E-04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3.152E-04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400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6.525E-04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3.027E-04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 dirty="0">
                          <a:effectLst/>
                          <a:latin typeface="+mn-lt"/>
                        </a:rPr>
                        <a:t>500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5.934E-04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2.962E-04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675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6.111E-04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3.335E-04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870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9.983E-04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3.266E-04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940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5.950E-03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3.166E-04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1020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2.749E-04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3.072E-04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1627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2.381E-04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2.725E-04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296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u="none" strike="noStrike">
                          <a:effectLst/>
                          <a:latin typeface="+mn-lt"/>
                        </a:rPr>
                        <a:t>2200</a:t>
                      </a:r>
                      <a:endParaRPr lang="en-US" altLang="ja-JP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2.355E-04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2.904E-04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5087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00336"/>
            <a:ext cx="10515600" cy="915035"/>
          </a:xfrm>
        </p:spPr>
        <p:txBody>
          <a:bodyPr/>
          <a:lstStyle/>
          <a:p>
            <a:r>
              <a:rPr kumimoji="1" lang="en-US" altLang="ja-JP" dirty="0"/>
              <a:t>Response Functions of SW(log scale)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04042" y="5115371"/>
            <a:ext cx="718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Take1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29737" y="5115371"/>
            <a:ext cx="718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Take2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29375"/>
            <a:ext cx="5333334" cy="40000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1534" y="943379"/>
            <a:ext cx="5333334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0561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00336"/>
            <a:ext cx="10515600" cy="915035"/>
          </a:xfrm>
        </p:spPr>
        <p:txBody>
          <a:bodyPr/>
          <a:lstStyle/>
          <a:p>
            <a:r>
              <a:rPr kumimoji="1" lang="en-US" altLang="ja-JP" dirty="0"/>
              <a:t>Response Functions of </a:t>
            </a:r>
            <a:r>
              <a:rPr kumimoji="1" lang="en-US" altLang="ja-JP"/>
              <a:t>LW(log scale)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93882" y="5115371"/>
            <a:ext cx="122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Linier scale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19577" y="5115371"/>
            <a:ext cx="1030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Log scale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66" y="1115371"/>
            <a:ext cx="5333334" cy="40000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115371"/>
            <a:ext cx="5333334" cy="4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599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32" y="2130162"/>
            <a:ext cx="5333334" cy="4000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466" y="2130162"/>
            <a:ext cx="5333334" cy="4000000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6030592" y="1855423"/>
            <a:ext cx="77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Take2 </a:t>
            </a:r>
            <a:endParaRPr lang="en-US" altLang="ja-JP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38200" y="1855423"/>
            <a:ext cx="775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Take1 </a:t>
            </a:r>
            <a:endParaRPr lang="en-US" altLang="ja-JP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12883" y="1028427"/>
            <a:ext cx="7786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Take1 and Take2. Clear Sky.</a:t>
            </a:r>
            <a:endParaRPr kumimoji="1" lang="ja-JP" altLang="en-US" sz="2800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38200" y="294005"/>
            <a:ext cx="10515600" cy="721293"/>
          </a:xfrm>
        </p:spPr>
        <p:txBody>
          <a:bodyPr/>
          <a:lstStyle/>
          <a:p>
            <a:r>
              <a:rPr lang="en-US" altLang="ja-JP" dirty="0"/>
              <a:t>Response Functions of SW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3783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00336"/>
            <a:ext cx="10515600" cy="915035"/>
          </a:xfrm>
        </p:spPr>
        <p:txBody>
          <a:bodyPr/>
          <a:lstStyle/>
          <a:p>
            <a:r>
              <a:rPr kumimoji="1" lang="en-US" altLang="ja-JP" dirty="0"/>
              <a:t>Response Functions of SW</a:t>
            </a:r>
            <a:endParaRPr kumimoji="1" lang="ja-JP" alt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094" y="1694484"/>
            <a:ext cx="4952381" cy="3714286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1031713" y="1035595"/>
            <a:ext cx="9809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Take3. During measurement, Clouds passed or covered the sun.  </a:t>
            </a: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13" y="1694484"/>
            <a:ext cx="4952381" cy="3714286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1468202" y="5408770"/>
            <a:ext cx="122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Linier scale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022798" y="5408770"/>
            <a:ext cx="1030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Log scale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094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00336"/>
            <a:ext cx="10515600" cy="915035"/>
          </a:xfrm>
        </p:spPr>
        <p:txBody>
          <a:bodyPr/>
          <a:lstStyle/>
          <a:p>
            <a:r>
              <a:rPr kumimoji="1" lang="en-US" altLang="ja-JP" dirty="0"/>
              <a:t>Response Functions of SW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31713" y="1035595"/>
            <a:ext cx="9809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Take4. Mottled clouds covered the sun.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468202" y="5408770"/>
            <a:ext cx="122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Linier scale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022798" y="5408770"/>
            <a:ext cx="1030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Log scale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094" y="1694484"/>
            <a:ext cx="4952381" cy="371428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13" y="1694484"/>
            <a:ext cx="4952381" cy="37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963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554"/>
          </a:xfrm>
        </p:spPr>
        <p:txBody>
          <a:bodyPr>
            <a:normAutofit/>
          </a:bodyPr>
          <a:lstStyle/>
          <a:p>
            <a:r>
              <a:rPr lang="en-US" altLang="ja-JP" dirty="0"/>
              <a:t>Comparison of Response Function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069679"/>
            <a:ext cx="10515600" cy="47752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Response Functions at </a:t>
            </a:r>
            <a:r>
              <a:rPr lang="en-US" altLang="ja-JP" dirty="0"/>
              <a:t>500nm.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38200" y="5846834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Take4 was interfe</a:t>
            </a:r>
            <a:r>
              <a:rPr lang="en-US" altLang="ja-JP" dirty="0"/>
              <a:t>red by clouds. Take1, Take2 and Take3 are similar. Also SVA values are 2.379E-04, 2.337E-04  and 2.358E-04. There are with in about 2% difference. But Take3 was interfered by clouds. </a:t>
            </a:r>
            <a:endParaRPr kumimoji="1" lang="ja-JP" altLang="en-US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50" y="1477985"/>
            <a:ext cx="5333334" cy="40000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2384" y="1477985"/>
            <a:ext cx="5333334" cy="4000000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1336122" y="5293078"/>
            <a:ext cx="122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Linier scale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90718" y="5293078"/>
            <a:ext cx="1030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Log scale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0701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b="1" dirty="0"/>
              <a:t>SVA measurement</a:t>
            </a:r>
            <a:br>
              <a:rPr lang="en-US" altLang="ja-JP" b="1" dirty="0"/>
            </a:br>
            <a:r>
              <a:rPr lang="en-US" altLang="ja-JP" b="1" dirty="0"/>
              <a:t>for</a:t>
            </a:r>
            <a:br>
              <a:rPr lang="en-US" altLang="ja-JP" b="1" dirty="0"/>
            </a:br>
            <a:r>
              <a:rPr kumimoji="1" lang="en-US" altLang="ja-JP" b="1" dirty="0"/>
              <a:t>CHIBA Campaign 2017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Data was taken at 2017-07-14</a:t>
            </a:r>
          </a:p>
          <a:p>
            <a:r>
              <a:rPr kumimoji="1" lang="en-US" altLang="ja-JP" dirty="0"/>
              <a:t>Hiroshi OKAMOTO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2251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1248" y="365125"/>
            <a:ext cx="10512552" cy="988187"/>
          </a:xfrm>
        </p:spPr>
        <p:txBody>
          <a:bodyPr>
            <a:normAutofit/>
          </a:bodyPr>
          <a:lstStyle/>
          <a:p>
            <a:r>
              <a:rPr kumimoji="1" lang="en-US" altLang="ja-JP" sz="4800" dirty="0"/>
              <a:t>Condition</a:t>
            </a:r>
            <a:r>
              <a:rPr kumimoji="1" lang="ja-JP" altLang="en-US" sz="4800" dirty="0"/>
              <a:t> 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53312"/>
            <a:ext cx="10515600" cy="4823651"/>
          </a:xfrm>
        </p:spPr>
        <p:txBody>
          <a:bodyPr/>
          <a:lstStyle/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Take1  11:08-11:37 Clear sky.</a:t>
            </a:r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Only 1 measurement.</a:t>
            </a:r>
          </a:p>
          <a:p>
            <a:pPr marL="0" indent="0">
              <a:buNone/>
            </a:pP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151721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749</Words>
  <Application>Microsoft Office PowerPoint</Application>
  <PresentationFormat>ワイド画面</PresentationFormat>
  <Paragraphs>407</Paragraphs>
  <Slides>35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1" baseType="lpstr">
      <vt:lpstr>Arial Unicode MS</vt:lpstr>
      <vt:lpstr>ＭＳ Ｐゴシック</vt:lpstr>
      <vt:lpstr>Arial</vt:lpstr>
      <vt:lpstr>Calibri</vt:lpstr>
      <vt:lpstr>Calibri Light</vt:lpstr>
      <vt:lpstr>Office テーマ</vt:lpstr>
      <vt:lpstr>SVA measurement for CHIBA Campaign 2017</vt:lpstr>
      <vt:lpstr>Condition </vt:lpstr>
      <vt:lpstr>Result </vt:lpstr>
      <vt:lpstr>Response Functions of SW</vt:lpstr>
      <vt:lpstr>Response Functions of SW</vt:lpstr>
      <vt:lpstr>Response Functions of SW</vt:lpstr>
      <vt:lpstr>Comparison of Response Function</vt:lpstr>
      <vt:lpstr>SVA measurement for CHIBA Campaign 2017</vt:lpstr>
      <vt:lpstr>Condition </vt:lpstr>
      <vt:lpstr>Result </vt:lpstr>
      <vt:lpstr>Response Functions of SW</vt:lpstr>
      <vt:lpstr>Response Functions of LW</vt:lpstr>
      <vt:lpstr>SVA measurement for CHIBA Campaign 2017</vt:lpstr>
      <vt:lpstr>Condition </vt:lpstr>
      <vt:lpstr>Result </vt:lpstr>
      <vt:lpstr>Response Functions of SW</vt:lpstr>
      <vt:lpstr>Response Functions of LW</vt:lpstr>
      <vt:lpstr>SVA measurement for CHIBA Campaign 2017</vt:lpstr>
      <vt:lpstr>Condition </vt:lpstr>
      <vt:lpstr>Result </vt:lpstr>
      <vt:lpstr>Response Functions of SW</vt:lpstr>
      <vt:lpstr>Response Functions of LW</vt:lpstr>
      <vt:lpstr>SVA measurement for CHIBA Campaign 2017</vt:lpstr>
      <vt:lpstr>Condition </vt:lpstr>
      <vt:lpstr>Result </vt:lpstr>
      <vt:lpstr>Response Functions of SW (Log scale)</vt:lpstr>
      <vt:lpstr>SVA measurement for CHIBA Campaign 2017</vt:lpstr>
      <vt:lpstr>Condition </vt:lpstr>
      <vt:lpstr>Result </vt:lpstr>
      <vt:lpstr>Response Functions of SW (Log scale)</vt:lpstr>
      <vt:lpstr>SVA measurement for CHIBA Campaign 2017</vt:lpstr>
      <vt:lpstr>Condition </vt:lpstr>
      <vt:lpstr>Result </vt:lpstr>
      <vt:lpstr>Response Functions of SW(log scale)</vt:lpstr>
      <vt:lpstr>Response Functions of LW(log scale)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Campaign 2017 SVA mesurement</dc:title>
  <dc:creator>hokamoto</dc:creator>
  <cp:lastModifiedBy>入江仁士</cp:lastModifiedBy>
  <cp:revision>26</cp:revision>
  <dcterms:created xsi:type="dcterms:W3CDTF">2017-07-20T06:44:41Z</dcterms:created>
  <dcterms:modified xsi:type="dcterms:W3CDTF">2017-07-25T10:54:57Z</dcterms:modified>
</cp:coreProperties>
</file>