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3" r:id="rId2"/>
    <p:sldId id="285" r:id="rId3"/>
    <p:sldId id="286" r:id="rId4"/>
    <p:sldId id="287" r:id="rId5"/>
    <p:sldId id="288" r:id="rId6"/>
    <p:sldId id="289" r:id="rId7"/>
    <p:sldId id="290" r:id="rId8"/>
  </p:sldIdLst>
  <p:sldSz cx="9906000" cy="6858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20" userDrawn="1">
          <p15:clr>
            <a:srgbClr val="A4A3A4"/>
          </p15:clr>
        </p15:guide>
        <p15:guide id="2" orient="horz" pos="42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1392"/>
      </p:cViewPr>
      <p:guideLst>
        <p:guide pos="3120"/>
        <p:guide orient="horz" pos="4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DFA32-AB0E-4BA8-929F-89F60618A458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F3439-E92C-4CB5-ABC0-4F1264CD12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52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073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7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19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61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11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9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95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79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39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93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4A6C-D28F-4FED-9C91-D62264706EB6}" type="datetimeFigureOut">
              <a:rPr kumimoji="1" lang="ja-JP" altLang="en-US" smtClean="0"/>
              <a:t>2017/7/28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D1F46-B6BF-41FC-B12F-BF225E8BC7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31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32" y="1027991"/>
            <a:ext cx="6542089" cy="573156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19100" y="96147"/>
            <a:ext cx="908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Weather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883579"/>
            <a:ext cx="9880600" cy="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752561" y="6037132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Rainy season ended.</a:t>
            </a:r>
            <a:endParaRPr kumimoji="1" lang="ja-JP" altLang="en-US" sz="2400" dirty="0">
              <a:solidFill>
                <a:srgbClr val="0070C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 flipV="1">
            <a:off x="5232951" y="4986503"/>
            <a:ext cx="779670" cy="105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: 図形 10"/>
          <p:cNvSpPr/>
          <p:nvPr/>
        </p:nvSpPr>
        <p:spPr>
          <a:xfrm>
            <a:off x="1828800" y="3803374"/>
            <a:ext cx="6162261" cy="2186609"/>
          </a:xfrm>
          <a:custGeom>
            <a:avLst/>
            <a:gdLst>
              <a:gd name="connsiteX0" fmla="*/ 1722783 w 6162261"/>
              <a:gd name="connsiteY0" fmla="*/ 0 h 2186609"/>
              <a:gd name="connsiteX1" fmla="*/ 1722783 w 6162261"/>
              <a:gd name="connsiteY1" fmla="*/ 0 h 2186609"/>
              <a:gd name="connsiteX2" fmla="*/ 6162261 w 6162261"/>
              <a:gd name="connsiteY2" fmla="*/ 26504 h 2186609"/>
              <a:gd name="connsiteX3" fmla="*/ 6162261 w 6162261"/>
              <a:gd name="connsiteY3" fmla="*/ 1444487 h 2186609"/>
              <a:gd name="connsiteX4" fmla="*/ 1696278 w 6162261"/>
              <a:gd name="connsiteY4" fmla="*/ 1484243 h 2186609"/>
              <a:gd name="connsiteX5" fmla="*/ 1683026 w 6162261"/>
              <a:gd name="connsiteY5" fmla="*/ 2173356 h 2186609"/>
              <a:gd name="connsiteX6" fmla="*/ 0 w 6162261"/>
              <a:gd name="connsiteY6" fmla="*/ 2186609 h 2186609"/>
              <a:gd name="connsiteX7" fmla="*/ 26504 w 6162261"/>
              <a:gd name="connsiteY7" fmla="*/ 715617 h 2186609"/>
              <a:gd name="connsiteX8" fmla="*/ 1696278 w 6162261"/>
              <a:gd name="connsiteY8" fmla="*/ 755374 h 2186609"/>
              <a:gd name="connsiteX9" fmla="*/ 1722783 w 6162261"/>
              <a:gd name="connsiteY9" fmla="*/ 0 h 2186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2261" h="2186609">
                <a:moveTo>
                  <a:pt x="1722783" y="0"/>
                </a:moveTo>
                <a:lnTo>
                  <a:pt x="1722783" y="0"/>
                </a:lnTo>
                <a:lnTo>
                  <a:pt x="6162261" y="26504"/>
                </a:lnTo>
                <a:lnTo>
                  <a:pt x="6162261" y="1444487"/>
                </a:lnTo>
                <a:lnTo>
                  <a:pt x="1696278" y="1484243"/>
                </a:lnTo>
                <a:lnTo>
                  <a:pt x="1683026" y="2173356"/>
                </a:lnTo>
                <a:lnTo>
                  <a:pt x="0" y="2186609"/>
                </a:lnTo>
                <a:lnTo>
                  <a:pt x="26504" y="715617"/>
                </a:lnTo>
                <a:lnTo>
                  <a:pt x="1696278" y="755374"/>
                </a:lnTo>
                <a:lnTo>
                  <a:pt x="1722783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4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9100" y="96147"/>
            <a:ext cx="908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What to Do </a:t>
            </a:r>
            <a:r>
              <a:rPr lang="en-US" altLang="ja-JP" sz="36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(raised in the last </a:t>
            </a:r>
            <a:r>
              <a:rPr lang="en-US" altLang="ja-JP" sz="3600" b="1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MTG</a:t>
            </a:r>
            <a:r>
              <a:rPr lang="en-US" altLang="ja-JP" sz="36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)</a:t>
            </a:r>
            <a:endParaRPr lang="en-US" altLang="ja-JP" sz="44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883579"/>
            <a:ext cx="9880600" cy="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666473" y="1020420"/>
            <a:ext cx="86006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Meiryo UI" panose="020B0604030504040204" pitchFamily="50" charset="-128"/>
              <a:buChar char="▶"/>
            </a:pP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Continue daily analysis.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　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Done.</a:t>
            </a:r>
          </a:p>
          <a:p>
            <a:pPr marL="285750" indent="-285750">
              <a:buFont typeface="Meiryo UI" panose="020B0604030504040204" pitchFamily="50" charset="-128"/>
              <a:buChar char="▶"/>
            </a:pPr>
            <a:endParaRPr lang="en-US" altLang="ja-JP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Meiryo UI" panose="020B0604030504040204" pitchFamily="50" charset="-128"/>
              <a:buChar char="▶"/>
            </a:pP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Pyranometer comparisons under several conditions (e.g., without the </a:t>
            </a:r>
            <a:r>
              <a:rPr lang="en-US" altLang="ja-JP" sz="20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RasPi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CMP21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, ...)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　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ccasional large differences were most likely due to the problem that A/D conversion for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RasPi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pyranometer didn’t work properly. We are asking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Prede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for improvement.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</a:p>
          <a:p>
            <a:endParaRPr lang="en-US" altLang="ja-JP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Meiryo UI" panose="020B0604030504040204" pitchFamily="50" charset="-128"/>
              <a:buChar char="▶"/>
            </a:pP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Check cloud interferences using whole-sky camera and lidar.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　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data are available on the web sites.</a:t>
            </a:r>
          </a:p>
          <a:p>
            <a:pPr marL="285750" indent="-285750">
              <a:buFont typeface="Meiryo UI" panose="020B0604030504040204" pitchFamily="50" charset="-128"/>
              <a:buChar char="▶"/>
            </a:pPr>
            <a:endParaRPr lang="en-US" altLang="ja-JP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Meiryo UI" panose="020B0604030504040204" pitchFamily="50" charset="-128"/>
              <a:buChar char="▶"/>
            </a:pP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Characterization of Chiba’s atmospheric composition in July by using past MAX-DOAS data. </a:t>
            </a:r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investigation started by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Yonekawa-kun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Meiryo UI" panose="020B0604030504040204" pitchFamily="50" charset="-128"/>
              <a:buChar char="▶"/>
            </a:pPr>
            <a:endParaRPr lang="en-US" altLang="ja-JP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Meiryo UI" panose="020B0604030504040204" pitchFamily="50" charset="-128"/>
              <a:buChar char="▶"/>
            </a:pP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Seasonal variation in </a:t>
            </a:r>
            <a:r>
              <a:rPr lang="en-US" altLang="ja-JP" sz="20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0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SSA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Meiryo UI" panose="020B0604030504040204" pitchFamily="50" charset="-128"/>
              <a:buChar char="▶"/>
            </a:pP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Change in </a:t>
            </a:r>
            <a:r>
              <a:rPr lang="en-US" altLang="ja-JP" sz="20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0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SSA</a:t>
            </a: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before/after the end of rainy season. </a:t>
            </a:r>
          </a:p>
          <a:p>
            <a:r>
              <a:rPr lang="ja-JP" altLang="en-US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→ 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investigation started by Yasuda-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kun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2000" dirty="0" err="1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Fatmi-kun</a:t>
            </a:r>
            <a:r>
              <a:rPr lang="en-US" altLang="ja-JP" sz="20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endParaRPr lang="en-US" altLang="ja-JP" sz="20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>
              <a:buFont typeface="Meiryo UI" panose="020B0604030504040204" pitchFamily="50" charset="-128"/>
              <a:buChar char="▶"/>
            </a:pPr>
            <a:r>
              <a:rPr lang="en-US" altLang="ja-JP" sz="20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Toward publications.</a:t>
            </a:r>
          </a:p>
        </p:txBody>
      </p:sp>
    </p:spTree>
    <p:extLst>
      <p:ext uri="{BB962C8B-B14F-4D97-AF65-F5344CB8AC3E}">
        <p14:creationId xmlns:p14="http://schemas.microsoft.com/office/powerpoint/2010/main" val="372087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2" y="1117164"/>
            <a:ext cx="6586331" cy="539589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2091" y="307832"/>
            <a:ext cx="968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Characterization of Chiba’s atmospheric composition in summer</a:t>
            </a:r>
            <a:endParaRPr lang="en-US" altLang="ja-JP" sz="24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883579"/>
            <a:ext cx="9880600" cy="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14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9100" y="96147"/>
            <a:ext cx="908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MODIS </a:t>
            </a:r>
            <a:r>
              <a:rPr lang="en-US" altLang="ja-JP" sz="4400" b="1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AOD</a:t>
            </a:r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4400" b="1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fAOD</a:t>
            </a:r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(early July)</a:t>
            </a:r>
            <a:endParaRPr lang="en-US" altLang="ja-JP" sz="44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cxnSp>
        <p:nvCxnSpPr>
          <p:cNvPr id="3" name="直線コネクタ 2"/>
          <p:cNvCxnSpPr/>
          <p:nvPr/>
        </p:nvCxnSpPr>
        <p:spPr>
          <a:xfrm>
            <a:off x="0" y="883579"/>
            <a:ext cx="9880600" cy="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8" b="25991"/>
          <a:stretch/>
        </p:blipFill>
        <p:spPr>
          <a:xfrm>
            <a:off x="93667" y="2279374"/>
            <a:ext cx="4846633" cy="258417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2" b="26377"/>
          <a:stretch/>
        </p:blipFill>
        <p:spPr>
          <a:xfrm>
            <a:off x="4966603" y="2279374"/>
            <a:ext cx="4846633" cy="258417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80660" y="1563756"/>
            <a:ext cx="291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05876" y="1563755"/>
            <a:ext cx="291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fine </a:t>
            </a:r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28" b="26571"/>
          <a:stretch/>
        </p:blipFill>
        <p:spPr>
          <a:xfrm>
            <a:off x="111875" y="2305878"/>
            <a:ext cx="4846633" cy="254441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19100" y="96147"/>
            <a:ext cx="908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MODIS </a:t>
            </a:r>
            <a:r>
              <a:rPr lang="en-US" altLang="ja-JP" sz="4400" b="1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AOD</a:t>
            </a:r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4400" b="1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fAOD</a:t>
            </a:r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(mid July)</a:t>
            </a:r>
            <a:endParaRPr lang="en-US" altLang="ja-JP" sz="44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883579"/>
            <a:ext cx="9880600" cy="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9" b="26184"/>
          <a:stretch/>
        </p:blipFill>
        <p:spPr>
          <a:xfrm>
            <a:off x="4966804" y="2259496"/>
            <a:ext cx="4846633" cy="26106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80660" y="1563756"/>
            <a:ext cx="291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5876" y="1563755"/>
            <a:ext cx="291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fine </a:t>
            </a:r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0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42" b="25990"/>
          <a:stretch/>
        </p:blipFill>
        <p:spPr>
          <a:xfrm>
            <a:off x="103056" y="2266122"/>
            <a:ext cx="4846633" cy="26106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19100" y="96147"/>
            <a:ext cx="908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MODIS </a:t>
            </a:r>
            <a:r>
              <a:rPr lang="en-US" altLang="ja-JP" sz="4400" b="1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AOD</a:t>
            </a:r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and </a:t>
            </a:r>
            <a:r>
              <a:rPr lang="en-US" altLang="ja-JP" sz="4400" b="1" dirty="0" err="1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fAOD</a:t>
            </a:r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 </a:t>
            </a:r>
            <a:r>
              <a:rPr lang="en-US" altLang="ja-JP" sz="40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(late July)</a:t>
            </a:r>
            <a:endParaRPr lang="en-US" altLang="ja-JP" sz="4400" b="1" dirty="0">
              <a:latin typeface="Arial" panose="020B0604020202020204" pitchFamily="34" charset="0"/>
              <a:ea typeface="Meiryo UI" pitchFamily="50" charset="-128"/>
              <a:cs typeface="Arial" panose="020B0604020202020204" pitchFamily="34" charset="0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883579"/>
            <a:ext cx="9880600" cy="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9" b="26377"/>
          <a:stretch/>
        </p:blipFill>
        <p:spPr>
          <a:xfrm>
            <a:off x="4966804" y="2269214"/>
            <a:ext cx="4846633" cy="259742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80660" y="1563756"/>
            <a:ext cx="291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05876" y="1563755"/>
            <a:ext cx="291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fine </a:t>
            </a:r>
            <a:r>
              <a:rPr kumimoji="1" lang="en-US" altLang="ja-JP" sz="2400" dirty="0" err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AOD</a:t>
            </a:r>
            <a:endParaRPr kumimoji="1" lang="ja-JP" altLang="en-US" sz="24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3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6" r="7253"/>
          <a:stretch/>
        </p:blipFill>
        <p:spPr>
          <a:xfrm>
            <a:off x="5045765" y="1470619"/>
            <a:ext cx="4760843" cy="45169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" t="36328" r="11423" b="26571"/>
          <a:stretch/>
        </p:blipFill>
        <p:spPr>
          <a:xfrm>
            <a:off x="172277" y="2477886"/>
            <a:ext cx="4780723" cy="31012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9100" y="96147"/>
            <a:ext cx="908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>
                <a:latin typeface="Arial" panose="020B0604020202020204" pitchFamily="34" charset="0"/>
                <a:ea typeface="Meiryo UI" pitchFamily="50" charset="-128"/>
                <a:cs typeface="Arial" panose="020B0604020202020204" pitchFamily="34" charset="0"/>
              </a:rPr>
              <a:t>Satellite/model comparison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0" y="883579"/>
            <a:ext cx="9880600" cy="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3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Font typeface="Meiryo UI" panose="020B0604030504040204" pitchFamily="50" charset="-128"/>
          <a:buChar char="▶"/>
          <a:defRPr sz="2400" dirty="0" smtClean="0"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62</Words>
  <Application>Microsoft Office PowerPoint</Application>
  <PresentationFormat>A4 210 x 297 mm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入江仁士</dc:creator>
  <cp:lastModifiedBy>入江仁士</cp:lastModifiedBy>
  <cp:revision>104</cp:revision>
  <cp:lastPrinted>2013-06-05T06:35:02Z</cp:lastPrinted>
  <dcterms:created xsi:type="dcterms:W3CDTF">2013-05-01T02:16:19Z</dcterms:created>
  <dcterms:modified xsi:type="dcterms:W3CDTF">2017-07-28T03:50:18Z</dcterms:modified>
</cp:coreProperties>
</file>