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1F1-04EB-496D-98A1-A3B57925C23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90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1F1-04EB-496D-98A1-A3B57925C23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23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1F1-04EB-496D-98A1-A3B57925C23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51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1F1-04EB-496D-98A1-A3B57925C23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26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1F1-04EB-496D-98A1-A3B57925C23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19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1F1-04EB-496D-98A1-A3B57925C23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62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1F1-04EB-496D-98A1-A3B57925C23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32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1F1-04EB-496D-98A1-A3B57925C23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59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1F1-04EB-496D-98A1-A3B57925C23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51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1F1-04EB-496D-98A1-A3B57925C23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98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1F1-04EB-496D-98A1-A3B57925C23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55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551F1-04EB-496D-98A1-A3B57925C23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66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77390"/>
            <a:ext cx="8941526" cy="1371600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Bodoni MT" panose="02070603080606020203" pitchFamily="18" charset="0"/>
              </a:rPr>
              <a:t>          </a:t>
            </a:r>
            <a:r>
              <a:rPr lang="en-US" sz="3200" b="1" dirty="0">
                <a:solidFill>
                  <a:srgbClr val="002060"/>
                </a:solidFill>
                <a:latin typeface="Bodoni MT" panose="02070603080606020203" pitchFamily="18" charset="0"/>
              </a:rPr>
              <a:t>MAX-DOAS 2d plots for Chiba Campaign 2017</a:t>
            </a:r>
            <a:br>
              <a:rPr lang="en-US" sz="3200" b="1" dirty="0">
                <a:solidFill>
                  <a:srgbClr val="002060"/>
                </a:solidFill>
                <a:latin typeface="Bodoni MT" panose="02070603080606020203" pitchFamily="18" charset="0"/>
              </a:rPr>
            </a:br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Observation day </a:t>
            </a:r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5</a:t>
            </a:r>
            <a:r>
              <a:rPr lang="en-US" sz="32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: 07/15/2017</a:t>
            </a:r>
            <a:r>
              <a:rPr lang="en-US" sz="3200" b="1" dirty="0">
                <a:solidFill>
                  <a:srgbClr val="002060"/>
                </a:solidFill>
                <a:latin typeface="Bodoni MT" panose="02070603080606020203" pitchFamily="18" charset="0"/>
              </a:rPr>
              <a:t/>
            </a:r>
            <a:br>
              <a:rPr lang="en-US" sz="3200" b="1" dirty="0">
                <a:solidFill>
                  <a:srgbClr val="002060"/>
                </a:solidFill>
                <a:latin typeface="Bodoni MT" panose="02070603080606020203" pitchFamily="18" charset="0"/>
              </a:rPr>
            </a:br>
            <a:r>
              <a:rPr lang="en-US" sz="3200" b="1" dirty="0">
                <a:solidFill>
                  <a:srgbClr val="002060"/>
                </a:solidFill>
                <a:latin typeface="Bodoni MT" panose="02070603080606020203" pitchFamily="18" charset="0"/>
              </a:rPr>
              <a:t>Hoque</a:t>
            </a:r>
            <a:r>
              <a:rPr lang="en-US" sz="2700" b="1" dirty="0">
                <a:solidFill>
                  <a:srgbClr val="002060"/>
                </a:solidFill>
                <a:latin typeface="Bodoni MT" panose="02070603080606020203" pitchFamily="18" charset="0"/>
              </a:rPr>
              <a:t/>
            </a:r>
            <a:br>
              <a:rPr lang="en-US" sz="2700" b="1" dirty="0">
                <a:solidFill>
                  <a:srgbClr val="002060"/>
                </a:solidFill>
                <a:latin typeface="Bodoni MT" panose="02070603080606020203" pitchFamily="18" charset="0"/>
              </a:rPr>
            </a:br>
            <a:r>
              <a:rPr lang="en-US" sz="2700" b="1" dirty="0">
                <a:solidFill>
                  <a:srgbClr val="002060"/>
                </a:solidFill>
                <a:latin typeface="Bodoni MT" panose="02070603080606020203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26775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4" y="1201782"/>
            <a:ext cx="8901503" cy="47156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3000" y="857250"/>
            <a:ext cx="6858000" cy="681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1543050" y="1428751"/>
            <a:ext cx="645795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/>
          </a:p>
          <a:p>
            <a:endParaRPr lang="de-DE" sz="1500" dirty="0"/>
          </a:p>
          <a:p>
            <a:r>
              <a:rPr lang="de-DE" sz="1500" dirty="0"/>
              <a:t>  </a:t>
            </a:r>
            <a:endParaRPr lang="en-US" sz="1500" dirty="0"/>
          </a:p>
        </p:txBody>
      </p:sp>
      <p:sp>
        <p:nvSpPr>
          <p:cNvPr id="12" name="Rectangle 11"/>
          <p:cNvSpPr/>
          <p:nvPr/>
        </p:nvSpPr>
        <p:spPr>
          <a:xfrm>
            <a:off x="1543050" y="2400301"/>
            <a:ext cx="645795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/>
          </a:p>
          <a:p>
            <a:endParaRPr lang="de-DE" sz="1500" dirty="0"/>
          </a:p>
          <a:p>
            <a:r>
              <a:rPr lang="de-DE" sz="1500" dirty="0"/>
              <a:t>  </a:t>
            </a:r>
            <a:endParaRPr lang="en-US" sz="1500" dirty="0"/>
          </a:p>
        </p:txBody>
      </p:sp>
      <p:sp>
        <p:nvSpPr>
          <p:cNvPr id="36" name="Rounded Rectangle 35"/>
          <p:cNvSpPr/>
          <p:nvPr/>
        </p:nvSpPr>
        <p:spPr>
          <a:xfrm>
            <a:off x="282485" y="305637"/>
            <a:ext cx="5543550" cy="55161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TextBox 36"/>
          <p:cNvSpPr txBox="1"/>
          <p:nvPr/>
        </p:nvSpPr>
        <p:spPr>
          <a:xfrm>
            <a:off x="388412" y="192123"/>
            <a:ext cx="622279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300" b="1" dirty="0">
                <a:solidFill>
                  <a:srgbClr val="FFFF00"/>
                </a:solidFill>
              </a:rPr>
              <a:t>MAX-DOAS#1, North Direction </a:t>
            </a:r>
            <a:endParaRPr lang="en-US" sz="33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91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9" y="1428751"/>
            <a:ext cx="8569660" cy="48022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3000" y="857250"/>
            <a:ext cx="6858000" cy="681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1543050" y="1428751"/>
            <a:ext cx="645795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/>
          </a:p>
          <a:p>
            <a:endParaRPr lang="de-DE" sz="1500" dirty="0"/>
          </a:p>
          <a:p>
            <a:r>
              <a:rPr lang="de-DE" sz="1500" dirty="0"/>
              <a:t>  </a:t>
            </a:r>
            <a:endParaRPr lang="en-US" sz="1500" dirty="0"/>
          </a:p>
        </p:txBody>
      </p:sp>
      <p:sp>
        <p:nvSpPr>
          <p:cNvPr id="12" name="Rectangle 11"/>
          <p:cNvSpPr/>
          <p:nvPr/>
        </p:nvSpPr>
        <p:spPr>
          <a:xfrm>
            <a:off x="1543050" y="2400301"/>
            <a:ext cx="645795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/>
          </a:p>
          <a:p>
            <a:endParaRPr lang="de-DE" sz="1500" dirty="0"/>
          </a:p>
          <a:p>
            <a:r>
              <a:rPr lang="de-DE" sz="1500" dirty="0"/>
              <a:t>  </a:t>
            </a:r>
            <a:endParaRPr lang="en-US" sz="1500" dirty="0"/>
          </a:p>
        </p:txBody>
      </p:sp>
      <p:sp>
        <p:nvSpPr>
          <p:cNvPr id="36" name="Rounded Rectangle 35"/>
          <p:cNvSpPr/>
          <p:nvPr/>
        </p:nvSpPr>
        <p:spPr>
          <a:xfrm>
            <a:off x="217170" y="235540"/>
            <a:ext cx="5543550" cy="55161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TextBox 36"/>
          <p:cNvSpPr txBox="1"/>
          <p:nvPr/>
        </p:nvSpPr>
        <p:spPr>
          <a:xfrm>
            <a:off x="310035" y="166226"/>
            <a:ext cx="622279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300" b="1" dirty="0">
                <a:solidFill>
                  <a:srgbClr val="FFFF00"/>
                </a:solidFill>
              </a:rPr>
              <a:t>MAX-DOAS#2, West Direction </a:t>
            </a:r>
            <a:endParaRPr lang="en-US" sz="33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54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" y="1267097"/>
            <a:ext cx="8551908" cy="45066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1035" y="153771"/>
            <a:ext cx="6858000" cy="681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1543050" y="1428751"/>
            <a:ext cx="645795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/>
          </a:p>
          <a:p>
            <a:endParaRPr lang="de-DE" sz="1500" dirty="0"/>
          </a:p>
          <a:p>
            <a:r>
              <a:rPr lang="de-DE" sz="1500" dirty="0"/>
              <a:t>  </a:t>
            </a:r>
            <a:endParaRPr lang="en-US" sz="1500" dirty="0"/>
          </a:p>
        </p:txBody>
      </p:sp>
      <p:sp>
        <p:nvSpPr>
          <p:cNvPr id="12" name="Rectangle 11"/>
          <p:cNvSpPr/>
          <p:nvPr/>
        </p:nvSpPr>
        <p:spPr>
          <a:xfrm>
            <a:off x="1543050" y="2400301"/>
            <a:ext cx="645795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/>
          </a:p>
          <a:p>
            <a:endParaRPr lang="de-DE" sz="1500" dirty="0"/>
          </a:p>
          <a:p>
            <a:r>
              <a:rPr lang="de-DE" sz="1500" dirty="0"/>
              <a:t>  </a:t>
            </a:r>
            <a:endParaRPr lang="en-US" sz="1500" dirty="0"/>
          </a:p>
        </p:txBody>
      </p:sp>
      <p:sp>
        <p:nvSpPr>
          <p:cNvPr id="36" name="Rounded Rectangle 35"/>
          <p:cNvSpPr/>
          <p:nvPr/>
        </p:nvSpPr>
        <p:spPr>
          <a:xfrm>
            <a:off x="282484" y="242302"/>
            <a:ext cx="5543550" cy="55161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TextBox 36"/>
          <p:cNvSpPr txBox="1"/>
          <p:nvPr/>
        </p:nvSpPr>
        <p:spPr>
          <a:xfrm>
            <a:off x="428638" y="173761"/>
            <a:ext cx="622279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300" b="1" dirty="0">
                <a:solidFill>
                  <a:srgbClr val="FFFF00"/>
                </a:solidFill>
              </a:rPr>
              <a:t>MAX-DOAS#3, East Direction </a:t>
            </a:r>
            <a:endParaRPr lang="en-US" sz="33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75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67097"/>
            <a:ext cx="9078697" cy="50553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3000" y="857250"/>
            <a:ext cx="6858000" cy="681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1543050" y="1428751"/>
            <a:ext cx="645795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/>
          </a:p>
          <a:p>
            <a:endParaRPr lang="de-DE" sz="1500" dirty="0"/>
          </a:p>
          <a:p>
            <a:r>
              <a:rPr lang="de-DE" sz="1500" dirty="0"/>
              <a:t>  </a:t>
            </a:r>
            <a:endParaRPr lang="en-US" sz="1500" dirty="0"/>
          </a:p>
        </p:txBody>
      </p:sp>
      <p:sp>
        <p:nvSpPr>
          <p:cNvPr id="12" name="Rectangle 11"/>
          <p:cNvSpPr/>
          <p:nvPr/>
        </p:nvSpPr>
        <p:spPr>
          <a:xfrm>
            <a:off x="1543050" y="2400301"/>
            <a:ext cx="645795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/>
          </a:p>
          <a:p>
            <a:endParaRPr lang="de-DE" sz="1500" dirty="0"/>
          </a:p>
          <a:p>
            <a:r>
              <a:rPr lang="de-DE" sz="1500" dirty="0"/>
              <a:t>  </a:t>
            </a:r>
            <a:endParaRPr lang="en-US" sz="1500" dirty="0"/>
          </a:p>
        </p:txBody>
      </p:sp>
      <p:sp>
        <p:nvSpPr>
          <p:cNvPr id="36" name="Rounded Rectangle 35"/>
          <p:cNvSpPr/>
          <p:nvPr/>
        </p:nvSpPr>
        <p:spPr>
          <a:xfrm>
            <a:off x="270846" y="281409"/>
            <a:ext cx="5543550" cy="55161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TextBox 36"/>
          <p:cNvSpPr txBox="1"/>
          <p:nvPr/>
        </p:nvSpPr>
        <p:spPr>
          <a:xfrm>
            <a:off x="270846" y="174599"/>
            <a:ext cx="622279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300" b="1" dirty="0">
                <a:solidFill>
                  <a:srgbClr val="FFFF00"/>
                </a:solidFill>
              </a:rPr>
              <a:t>MAX-DOAS#4, South Direction </a:t>
            </a:r>
            <a:endParaRPr lang="en-US" sz="33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88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43000" y="857250"/>
            <a:ext cx="6858000" cy="681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143001" y="71875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143000" y="695668"/>
            <a:ext cx="18659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650">
                <a:latin typeface="Calibri" pitchFamily="34" charset="0"/>
                <a:ea typeface="Times New Roman" pitchFamily="18" charset="0"/>
                <a:cs typeface="Vrinda" pitchFamily="34" charset="0"/>
              </a:rPr>
              <a:t> </a:t>
            </a:r>
            <a:endParaRPr lang="de-DE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143000" y="1062209"/>
            <a:ext cx="159339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>
                <a:latin typeface="Arial" pitchFamily="34" charset="0"/>
                <a:cs typeface="Arial" pitchFamily="34" charset="0"/>
              </a:rPr>
              <a:t> </a:t>
            </a:r>
            <a:endParaRPr lang="en-US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1143001" y="134740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1143001" y="71875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1439652" y="1916833"/>
            <a:ext cx="534659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350" dirty="0"/>
          </a:p>
          <a:p>
            <a:endParaRPr lang="en-US" sz="1350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143001" y="89020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143001" y="151885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143001" y="71875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16" name="TextBox 15"/>
          <p:cNvSpPr txBox="1"/>
          <p:nvPr/>
        </p:nvSpPr>
        <p:spPr>
          <a:xfrm>
            <a:off x="113932" y="890201"/>
            <a:ext cx="90300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Another great day for measurements. Very clear sky with very few thin cirrus clouds above 6km [according to Masuda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-san’s 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Tohuku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University) measurements, LIDAR and sky view camera]. So the aerosol measurements from our 4 AZ MAX-DOAS system were homogenous in all the directions. Interestingly, the trace gas concentrations (NO2(&gt;5ppbv),SO2(&gt;4ppbv, HCHO(&gt;3 ppbv) in all the four directions  are higher comparative to the previous day (07/14/2017), although it was   Saturday. Besides, the SO2 concentration reached up to 10ppbv in the east (#3) and south (#4) direction, whereas concentration in the north (#1) and west (#1) direction were &gt;4ppbv.The reason is not clear whether it is due to enhanced local emissions or anthropogenic activities or long range transport. From the two very clear sky day measurements it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seems that,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aerosol distribution around Chiba is almost homogenous. Although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Damiani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san’s comparison shows that, the correlation between MAX-DOAS and Himawari 8  AOD varies in different directions. But more observations and further analysis  are required to reach a comprehensive conclusion.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47987" y="173294"/>
            <a:ext cx="7080276" cy="55161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extBox 14"/>
          <p:cNvSpPr txBox="1"/>
          <p:nvPr/>
        </p:nvSpPr>
        <p:spPr>
          <a:xfrm>
            <a:off x="247986" y="134050"/>
            <a:ext cx="7315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FFFF00"/>
                </a:solidFill>
              </a:rPr>
              <a:t>Comments after a quick look of  the plots 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753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323</TotalTime>
  <Words>254</Words>
  <Application>Microsoft Office PowerPoint</Application>
  <PresentationFormat>On-screen Show (4:3)</PresentationFormat>
  <Paragraphs>65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Bodoni MT</vt:lpstr>
      <vt:lpstr>Calibri</vt:lpstr>
      <vt:lpstr>Calibri Light</vt:lpstr>
      <vt:lpstr>Times New Roman</vt:lpstr>
      <vt:lpstr>Vrinda</vt:lpstr>
      <vt:lpstr>Office Theme</vt:lpstr>
      <vt:lpstr>          MAX-DOAS 2d plots for Chiba Campaign 2017 Observation day 5: 07/15/2017 Hoque 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MAX-DOAS 2d plots for Chiba Campaign 2017 Observation day 1: 07/11/2017 Hoque</dc:title>
  <dc:creator>syedul hoque</dc:creator>
  <cp:lastModifiedBy>syedul hoque</cp:lastModifiedBy>
  <cp:revision>24</cp:revision>
  <dcterms:created xsi:type="dcterms:W3CDTF">2017-07-12T01:35:37Z</dcterms:created>
  <dcterms:modified xsi:type="dcterms:W3CDTF">2017-07-16T05:01:55Z</dcterms:modified>
</cp:coreProperties>
</file>